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309" r:id="rId3"/>
    <p:sldId id="274" r:id="rId4"/>
    <p:sldId id="287" r:id="rId5"/>
    <p:sldId id="312" r:id="rId6"/>
    <p:sldId id="268" r:id="rId7"/>
    <p:sldId id="267" r:id="rId8"/>
    <p:sldId id="269" r:id="rId9"/>
    <p:sldId id="270" r:id="rId10"/>
    <p:sldId id="271" r:id="rId11"/>
    <p:sldId id="272" r:id="rId12"/>
    <p:sldId id="277" r:id="rId13"/>
    <p:sldId id="279" r:id="rId14"/>
    <p:sldId id="280" r:id="rId15"/>
    <p:sldId id="281" r:id="rId16"/>
    <p:sldId id="282" r:id="rId17"/>
    <p:sldId id="307" r:id="rId18"/>
    <p:sldId id="286" r:id="rId19"/>
    <p:sldId id="289" r:id="rId20"/>
    <p:sldId id="290" r:id="rId21"/>
    <p:sldId id="308" r:id="rId22"/>
    <p:sldId id="311" r:id="rId23"/>
    <p:sldId id="310" r:id="rId24"/>
    <p:sldId id="285" r:id="rId25"/>
    <p:sldId id="302" r:id="rId26"/>
    <p:sldId id="292" r:id="rId27"/>
    <p:sldId id="303" r:id="rId28"/>
    <p:sldId id="293" r:id="rId29"/>
    <p:sldId id="294" r:id="rId30"/>
    <p:sldId id="295" r:id="rId31"/>
    <p:sldId id="296" r:id="rId32"/>
    <p:sldId id="297" r:id="rId33"/>
    <p:sldId id="298" r:id="rId34"/>
    <p:sldId id="299" r:id="rId35"/>
    <p:sldId id="300" r:id="rId36"/>
    <p:sldId id="301" r:id="rId37"/>
    <p:sldId id="30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59" autoAdjust="0"/>
    <p:restoredTop sz="86441" autoAdjust="0"/>
  </p:normalViewPr>
  <p:slideViewPr>
    <p:cSldViewPr>
      <p:cViewPr varScale="1">
        <p:scale>
          <a:sx n="59" d="100"/>
          <a:sy n="59" d="100"/>
        </p:scale>
        <p:origin x="-1368" y="-78"/>
      </p:cViewPr>
      <p:guideLst>
        <p:guide orient="horz" pos="2160"/>
        <p:guide pos="2880"/>
      </p:guideLst>
    </p:cSldViewPr>
  </p:slideViewPr>
  <p:outlineViewPr>
    <p:cViewPr>
      <p:scale>
        <a:sx n="33" d="100"/>
        <a:sy n="33" d="100"/>
      </p:scale>
      <p:origin x="270" y="41600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9B888A-CF55-48B3-844D-09107D628F40}"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0B02A33F-E12E-4807-8F5A-4121E83CF086}">
      <dgm:prSet phldrT="[Text]"/>
      <dgm:spPr/>
      <dgm:t>
        <a:bodyPr/>
        <a:lstStyle/>
        <a:p>
          <a:r>
            <a:rPr lang="en-IN" dirty="0" smtClean="0">
              <a:solidFill>
                <a:schemeClr val="bg1"/>
              </a:solidFill>
              <a:latin typeface="Times New Roman" pitchFamily="18" charset="0"/>
              <a:cs typeface="Times New Roman" pitchFamily="18" charset="0"/>
            </a:rPr>
            <a:t>Understand the steps in planning a lesson and setting lesson goals</a:t>
          </a:r>
          <a:endParaRPr lang="en-IN" dirty="0">
            <a:solidFill>
              <a:schemeClr val="bg1"/>
            </a:solidFill>
            <a:latin typeface="Times New Roman" pitchFamily="18" charset="0"/>
            <a:cs typeface="Times New Roman" pitchFamily="18" charset="0"/>
          </a:endParaRPr>
        </a:p>
      </dgm:t>
    </dgm:pt>
    <dgm:pt modelId="{8CDF8A21-F085-47E6-A5E9-CE5C5F576AC9}" type="parTrans" cxnId="{20CABA79-BD07-4A28-8746-7057C4DFE0FC}">
      <dgm:prSet/>
      <dgm:spPr/>
      <dgm:t>
        <a:bodyPr/>
        <a:lstStyle/>
        <a:p>
          <a:endParaRPr lang="en-IN"/>
        </a:p>
      </dgm:t>
    </dgm:pt>
    <dgm:pt modelId="{51D49BE0-D1AC-4B0B-8635-B82F180D1937}" type="sibTrans" cxnId="{20CABA79-BD07-4A28-8746-7057C4DFE0FC}">
      <dgm:prSet/>
      <dgm:spPr/>
      <dgm:t>
        <a:bodyPr/>
        <a:lstStyle/>
        <a:p>
          <a:endParaRPr lang="en-IN"/>
        </a:p>
      </dgm:t>
    </dgm:pt>
    <dgm:pt modelId="{3ACF0BC8-9CB1-446A-91E8-12F81686C5F0}">
      <dgm:prSet phldrT="[Text]" custT="1"/>
      <dgm:spPr/>
      <dgm:t>
        <a:bodyPr/>
        <a:lstStyle/>
        <a:p>
          <a:r>
            <a:rPr lang="en-IN" sz="2000" dirty="0" smtClean="0">
              <a:latin typeface="Times New Roman" pitchFamily="18" charset="0"/>
              <a:cs typeface="Times New Roman" pitchFamily="18" charset="0"/>
            </a:rPr>
            <a:t>Design a lesson plan</a:t>
          </a:r>
          <a:endParaRPr lang="en-IN" sz="2000" dirty="0">
            <a:latin typeface="Times New Roman" pitchFamily="18" charset="0"/>
            <a:cs typeface="Times New Roman" pitchFamily="18" charset="0"/>
          </a:endParaRPr>
        </a:p>
      </dgm:t>
    </dgm:pt>
    <dgm:pt modelId="{631D56A2-4C21-4D79-B6A2-B5D1E9352B10}" type="parTrans" cxnId="{8F174B62-8596-4D7C-8C51-CEEA5E8BC952}">
      <dgm:prSet/>
      <dgm:spPr/>
      <dgm:t>
        <a:bodyPr/>
        <a:lstStyle/>
        <a:p>
          <a:endParaRPr lang="en-IN"/>
        </a:p>
      </dgm:t>
    </dgm:pt>
    <dgm:pt modelId="{0BD0F250-C745-4AC0-9EF1-4002F3DEC439}" type="sibTrans" cxnId="{8F174B62-8596-4D7C-8C51-CEEA5E8BC952}">
      <dgm:prSet/>
      <dgm:spPr/>
      <dgm:t>
        <a:bodyPr/>
        <a:lstStyle/>
        <a:p>
          <a:endParaRPr lang="en-IN"/>
        </a:p>
      </dgm:t>
    </dgm:pt>
    <dgm:pt modelId="{7F4368F2-3D48-4878-BD0D-F94F66324766}">
      <dgm:prSet phldrT="[Text]" custT="1"/>
      <dgm:spPr/>
      <dgm:t>
        <a:bodyPr/>
        <a:lstStyle/>
        <a:p>
          <a:r>
            <a:rPr lang="en-IN" sz="2000" dirty="0" smtClean="0">
              <a:latin typeface="Times New Roman" pitchFamily="18" charset="0"/>
              <a:cs typeface="Times New Roman" pitchFamily="18" charset="0"/>
            </a:rPr>
            <a:t>Understand Bloom’ s Taxonomy of Educational Objectives</a:t>
          </a:r>
          <a:endParaRPr lang="en-IN" sz="2000" dirty="0">
            <a:latin typeface="Times New Roman" pitchFamily="18" charset="0"/>
            <a:cs typeface="Times New Roman" pitchFamily="18" charset="0"/>
          </a:endParaRPr>
        </a:p>
      </dgm:t>
    </dgm:pt>
    <dgm:pt modelId="{50C4CA21-1E97-40FC-9489-558449B09DD6}" type="parTrans" cxnId="{CC684DDF-271F-4585-91A6-504B6D11DB2A}">
      <dgm:prSet/>
      <dgm:spPr/>
      <dgm:t>
        <a:bodyPr/>
        <a:lstStyle/>
        <a:p>
          <a:endParaRPr lang="en-IN"/>
        </a:p>
      </dgm:t>
    </dgm:pt>
    <dgm:pt modelId="{A16D64D8-1CDD-4C6F-9C93-F7912ED0F671}" type="sibTrans" cxnId="{CC684DDF-271F-4585-91A6-504B6D11DB2A}">
      <dgm:prSet/>
      <dgm:spPr/>
      <dgm:t>
        <a:bodyPr/>
        <a:lstStyle/>
        <a:p>
          <a:endParaRPr lang="en-IN"/>
        </a:p>
      </dgm:t>
    </dgm:pt>
    <dgm:pt modelId="{F0F21766-8AC6-4657-B492-B3FE1E50618D}">
      <dgm:prSet phldrT="[Text]" custT="1"/>
      <dgm:spPr/>
      <dgm:t>
        <a:bodyPr/>
        <a:lstStyle/>
        <a:p>
          <a:r>
            <a:rPr lang="en-IN" sz="2000" dirty="0" smtClean="0">
              <a:latin typeface="Times New Roman" pitchFamily="18" charset="0"/>
              <a:cs typeface="Times New Roman" pitchFamily="18" charset="0"/>
            </a:rPr>
            <a:t>Specification of Behavioural outcomes</a:t>
          </a:r>
          <a:endParaRPr lang="en-IN" sz="2000" dirty="0">
            <a:latin typeface="Times New Roman" pitchFamily="18" charset="0"/>
            <a:cs typeface="Times New Roman" pitchFamily="18" charset="0"/>
          </a:endParaRPr>
        </a:p>
      </dgm:t>
    </dgm:pt>
    <dgm:pt modelId="{7D3F1684-1B23-401D-8228-C62EFB1F16A7}" type="parTrans" cxnId="{F285F5EC-7067-4B47-83D1-202D42317D67}">
      <dgm:prSet/>
      <dgm:spPr/>
      <dgm:t>
        <a:bodyPr/>
        <a:lstStyle/>
        <a:p>
          <a:endParaRPr lang="en-IN"/>
        </a:p>
      </dgm:t>
    </dgm:pt>
    <dgm:pt modelId="{076C6244-862D-498F-93F9-9CE15D2F9FC3}" type="sibTrans" cxnId="{F285F5EC-7067-4B47-83D1-202D42317D67}">
      <dgm:prSet/>
      <dgm:spPr/>
      <dgm:t>
        <a:bodyPr/>
        <a:lstStyle/>
        <a:p>
          <a:endParaRPr lang="en-IN"/>
        </a:p>
      </dgm:t>
    </dgm:pt>
    <dgm:pt modelId="{41534E73-6E7B-4B8D-A4A2-FD49A3C19295}">
      <dgm:prSet phldrT="[Text]"/>
      <dgm:spPr/>
      <dgm:t>
        <a:bodyPr/>
        <a:lstStyle/>
        <a:p>
          <a:r>
            <a:rPr lang="en-IN" dirty="0" smtClean="0">
              <a:latin typeface="Times New Roman" pitchFamily="18" charset="0"/>
              <a:cs typeface="Times New Roman" pitchFamily="18" charset="0"/>
            </a:rPr>
            <a:t>Learning Experiences</a:t>
          </a:r>
          <a:endParaRPr lang="en-IN" dirty="0">
            <a:latin typeface="Times New Roman" pitchFamily="18" charset="0"/>
            <a:cs typeface="Times New Roman" pitchFamily="18" charset="0"/>
          </a:endParaRPr>
        </a:p>
      </dgm:t>
    </dgm:pt>
    <dgm:pt modelId="{2C6F73F2-39C4-4774-A74C-01FAE3E7848E}" type="parTrans" cxnId="{4F5055B1-EEF5-43F4-9EA1-B35EE0FDFDE0}">
      <dgm:prSet/>
      <dgm:spPr/>
      <dgm:t>
        <a:bodyPr/>
        <a:lstStyle/>
        <a:p>
          <a:endParaRPr lang="en-IN"/>
        </a:p>
      </dgm:t>
    </dgm:pt>
    <dgm:pt modelId="{4011B908-5DCE-4341-B17C-3F049C1C6DF8}" type="sibTrans" cxnId="{4F5055B1-EEF5-43F4-9EA1-B35EE0FDFDE0}">
      <dgm:prSet/>
      <dgm:spPr/>
      <dgm:t>
        <a:bodyPr/>
        <a:lstStyle/>
        <a:p>
          <a:endParaRPr lang="en-IN"/>
        </a:p>
      </dgm:t>
    </dgm:pt>
    <dgm:pt modelId="{85626815-8DF9-4D9F-A606-D9F3FB2A1F1E}">
      <dgm:prSet phldrT="[Text]"/>
      <dgm:spPr/>
      <dgm:t>
        <a:bodyPr/>
        <a:lstStyle/>
        <a:p>
          <a:r>
            <a:rPr lang="en-IN" dirty="0" smtClean="0">
              <a:latin typeface="Times New Roman" pitchFamily="18" charset="0"/>
              <a:cs typeface="Times New Roman" pitchFamily="18" charset="0"/>
            </a:rPr>
            <a:t>Evaluation of self and the students</a:t>
          </a:r>
          <a:endParaRPr lang="en-IN" dirty="0">
            <a:latin typeface="Times New Roman" pitchFamily="18" charset="0"/>
            <a:cs typeface="Times New Roman" pitchFamily="18" charset="0"/>
          </a:endParaRPr>
        </a:p>
      </dgm:t>
    </dgm:pt>
    <dgm:pt modelId="{2EDFC147-6EE1-4741-B8CB-BB656B96AA2C}" type="parTrans" cxnId="{D7C9CA87-D76F-4026-BE6F-E027E273062C}">
      <dgm:prSet/>
      <dgm:spPr/>
      <dgm:t>
        <a:bodyPr/>
        <a:lstStyle/>
        <a:p>
          <a:endParaRPr lang="en-IN"/>
        </a:p>
      </dgm:t>
    </dgm:pt>
    <dgm:pt modelId="{5E740549-55E8-4849-B609-BBDD89994142}" type="sibTrans" cxnId="{D7C9CA87-D76F-4026-BE6F-E027E273062C}">
      <dgm:prSet/>
      <dgm:spPr/>
      <dgm:t>
        <a:bodyPr/>
        <a:lstStyle/>
        <a:p>
          <a:endParaRPr lang="en-IN"/>
        </a:p>
      </dgm:t>
    </dgm:pt>
    <dgm:pt modelId="{EBFC1BCB-99FE-475A-94D7-063BA8F0810E}">
      <dgm:prSet phldrT="[Text]" custT="1"/>
      <dgm:spPr/>
      <dgm:t>
        <a:bodyPr/>
        <a:lstStyle/>
        <a:p>
          <a:r>
            <a:rPr lang="en-IN" sz="2000" dirty="0" smtClean="0">
              <a:latin typeface="Times New Roman" pitchFamily="18" charset="0"/>
              <a:cs typeface="Times New Roman" pitchFamily="18" charset="0"/>
            </a:rPr>
            <a:t>Analyse the structure of the lesson</a:t>
          </a:r>
          <a:endParaRPr lang="en-IN" sz="2000" dirty="0">
            <a:latin typeface="Times New Roman" pitchFamily="18" charset="0"/>
            <a:cs typeface="Times New Roman" pitchFamily="18" charset="0"/>
          </a:endParaRPr>
        </a:p>
      </dgm:t>
    </dgm:pt>
    <dgm:pt modelId="{4B31A37B-3F4C-4258-BC9D-6CE0B8A3DC37}" type="parTrans" cxnId="{A4ABE9ED-D67E-40DA-9C6F-E4059ED76E17}">
      <dgm:prSet/>
      <dgm:spPr/>
      <dgm:t>
        <a:bodyPr/>
        <a:lstStyle/>
        <a:p>
          <a:endParaRPr lang="en-IN"/>
        </a:p>
      </dgm:t>
    </dgm:pt>
    <dgm:pt modelId="{B37BCC34-C6AB-44A8-9C38-F3ECE989FC1E}" type="sibTrans" cxnId="{A4ABE9ED-D67E-40DA-9C6F-E4059ED76E17}">
      <dgm:prSet/>
      <dgm:spPr/>
      <dgm:t>
        <a:bodyPr/>
        <a:lstStyle/>
        <a:p>
          <a:endParaRPr lang="en-IN"/>
        </a:p>
      </dgm:t>
    </dgm:pt>
    <dgm:pt modelId="{84297951-8FAF-4680-BD3B-94D6AC824511}">
      <dgm:prSet phldrT="[Text]" custT="1"/>
      <dgm:spPr/>
      <dgm:t>
        <a:bodyPr/>
        <a:lstStyle/>
        <a:p>
          <a:r>
            <a:rPr lang="en-IN" sz="2000" dirty="0" smtClean="0">
              <a:latin typeface="Times New Roman" pitchFamily="18" charset="0"/>
              <a:cs typeface="Times New Roman" pitchFamily="18" charset="0"/>
            </a:rPr>
            <a:t>Gain mastery in preparing a lesson plan</a:t>
          </a:r>
          <a:endParaRPr lang="en-IN" sz="2000" dirty="0">
            <a:latin typeface="Times New Roman" pitchFamily="18" charset="0"/>
            <a:cs typeface="Times New Roman" pitchFamily="18" charset="0"/>
          </a:endParaRPr>
        </a:p>
      </dgm:t>
    </dgm:pt>
    <dgm:pt modelId="{E71DDB23-ED6F-4911-BC3F-D2729FFD75B7}" type="sibTrans" cxnId="{B8CB237D-7DCE-41E9-BAD1-7FE5FDA6CA05}">
      <dgm:prSet/>
      <dgm:spPr/>
      <dgm:t>
        <a:bodyPr/>
        <a:lstStyle/>
        <a:p>
          <a:endParaRPr lang="en-IN"/>
        </a:p>
      </dgm:t>
    </dgm:pt>
    <dgm:pt modelId="{729D0912-C26F-474D-BCD1-D080E7526861}" type="parTrans" cxnId="{B8CB237D-7DCE-41E9-BAD1-7FE5FDA6CA05}">
      <dgm:prSet/>
      <dgm:spPr/>
      <dgm:t>
        <a:bodyPr/>
        <a:lstStyle/>
        <a:p>
          <a:endParaRPr lang="en-IN"/>
        </a:p>
      </dgm:t>
    </dgm:pt>
    <dgm:pt modelId="{1C726B9D-4C91-4140-A410-73A4D937F307}">
      <dgm:prSet phldrT="[Text]" custT="1"/>
      <dgm:spPr/>
      <dgm:t>
        <a:bodyPr/>
        <a:lstStyle/>
        <a:p>
          <a:r>
            <a:rPr lang="en-IN" sz="2000" dirty="0" smtClean="0">
              <a:latin typeface="Times New Roman" pitchFamily="18" charset="0"/>
              <a:cs typeface="Times New Roman" pitchFamily="18" charset="0"/>
            </a:rPr>
            <a:t>Select the Content to be used</a:t>
          </a:r>
          <a:endParaRPr lang="en-IN" sz="2000" dirty="0">
            <a:latin typeface="Times New Roman" pitchFamily="18" charset="0"/>
            <a:cs typeface="Times New Roman" pitchFamily="18" charset="0"/>
          </a:endParaRPr>
        </a:p>
      </dgm:t>
    </dgm:pt>
    <dgm:pt modelId="{F921BC1D-37FA-4A34-95A2-6F9FE166DC37}" type="sibTrans" cxnId="{A692C244-DF64-4BC5-BFE2-DED8B2A5326A}">
      <dgm:prSet/>
      <dgm:spPr/>
      <dgm:t>
        <a:bodyPr/>
        <a:lstStyle/>
        <a:p>
          <a:endParaRPr lang="en-IN"/>
        </a:p>
      </dgm:t>
    </dgm:pt>
    <dgm:pt modelId="{24FC428B-7179-4A35-8A41-4E3EBED86102}" type="parTrans" cxnId="{A692C244-DF64-4BC5-BFE2-DED8B2A5326A}">
      <dgm:prSet/>
      <dgm:spPr/>
      <dgm:t>
        <a:bodyPr/>
        <a:lstStyle/>
        <a:p>
          <a:endParaRPr lang="en-IN"/>
        </a:p>
      </dgm:t>
    </dgm:pt>
    <dgm:pt modelId="{F7468047-5AF3-4791-B988-E07F145690B7}" type="pres">
      <dgm:prSet presAssocID="{6C9B888A-CF55-48B3-844D-09107D628F40}" presName="Name0" presStyleCnt="0">
        <dgm:presLayoutVars>
          <dgm:dir/>
          <dgm:resizeHandles/>
        </dgm:presLayoutVars>
      </dgm:prSet>
      <dgm:spPr/>
      <dgm:t>
        <a:bodyPr/>
        <a:lstStyle/>
        <a:p>
          <a:endParaRPr lang="en-IN"/>
        </a:p>
      </dgm:t>
    </dgm:pt>
    <dgm:pt modelId="{525CD572-A211-4C76-A209-D05A66A2A1E2}" type="pres">
      <dgm:prSet presAssocID="{0B02A33F-E12E-4807-8F5A-4121E83CF086}" presName="compNode" presStyleCnt="0"/>
      <dgm:spPr/>
    </dgm:pt>
    <dgm:pt modelId="{59811E3E-5AE0-404A-B21B-B08417220D8F}" type="pres">
      <dgm:prSet presAssocID="{0B02A33F-E12E-4807-8F5A-4121E83CF086}" presName="dummyConnPt" presStyleCnt="0"/>
      <dgm:spPr/>
    </dgm:pt>
    <dgm:pt modelId="{3039BACE-7D07-4CE1-B604-39DA356BA5C6}" type="pres">
      <dgm:prSet presAssocID="{0B02A33F-E12E-4807-8F5A-4121E83CF086}" presName="node" presStyleLbl="node1" presStyleIdx="0" presStyleCnt="9">
        <dgm:presLayoutVars>
          <dgm:bulletEnabled val="1"/>
        </dgm:presLayoutVars>
      </dgm:prSet>
      <dgm:spPr/>
      <dgm:t>
        <a:bodyPr/>
        <a:lstStyle/>
        <a:p>
          <a:endParaRPr lang="en-IN"/>
        </a:p>
      </dgm:t>
    </dgm:pt>
    <dgm:pt modelId="{9EE00472-5C23-4DD9-8942-918E5DA84F26}" type="pres">
      <dgm:prSet presAssocID="{51D49BE0-D1AC-4B0B-8635-B82F180D1937}" presName="sibTrans" presStyleLbl="bgSibTrans2D1" presStyleIdx="0" presStyleCnt="8"/>
      <dgm:spPr/>
      <dgm:t>
        <a:bodyPr/>
        <a:lstStyle/>
        <a:p>
          <a:endParaRPr lang="en-IN"/>
        </a:p>
      </dgm:t>
    </dgm:pt>
    <dgm:pt modelId="{CA9543F0-B8DC-4B5C-8D7D-2B12E7E5E1F9}" type="pres">
      <dgm:prSet presAssocID="{3ACF0BC8-9CB1-446A-91E8-12F81686C5F0}" presName="compNode" presStyleCnt="0"/>
      <dgm:spPr/>
    </dgm:pt>
    <dgm:pt modelId="{741CB15B-88E3-426D-84DF-64EB45297CBA}" type="pres">
      <dgm:prSet presAssocID="{3ACF0BC8-9CB1-446A-91E8-12F81686C5F0}" presName="dummyConnPt" presStyleCnt="0"/>
      <dgm:spPr/>
    </dgm:pt>
    <dgm:pt modelId="{D2C0B028-888C-4C6A-81A6-58D23AD8ED2D}" type="pres">
      <dgm:prSet presAssocID="{3ACF0BC8-9CB1-446A-91E8-12F81686C5F0}" presName="node" presStyleLbl="node1" presStyleIdx="1" presStyleCnt="9">
        <dgm:presLayoutVars>
          <dgm:bulletEnabled val="1"/>
        </dgm:presLayoutVars>
      </dgm:prSet>
      <dgm:spPr/>
      <dgm:t>
        <a:bodyPr/>
        <a:lstStyle/>
        <a:p>
          <a:endParaRPr lang="en-IN"/>
        </a:p>
      </dgm:t>
    </dgm:pt>
    <dgm:pt modelId="{457F80B6-954B-4AFC-8FED-68D185085829}" type="pres">
      <dgm:prSet presAssocID="{0BD0F250-C745-4AC0-9EF1-4002F3DEC439}" presName="sibTrans" presStyleLbl="bgSibTrans2D1" presStyleIdx="1" presStyleCnt="8"/>
      <dgm:spPr/>
      <dgm:t>
        <a:bodyPr/>
        <a:lstStyle/>
        <a:p>
          <a:endParaRPr lang="en-IN"/>
        </a:p>
      </dgm:t>
    </dgm:pt>
    <dgm:pt modelId="{166CFC58-0785-4885-9D6C-7DC952ACBC77}" type="pres">
      <dgm:prSet presAssocID="{7F4368F2-3D48-4878-BD0D-F94F66324766}" presName="compNode" presStyleCnt="0"/>
      <dgm:spPr/>
    </dgm:pt>
    <dgm:pt modelId="{FD557F9F-61DA-4EE5-BC4E-007A7591CA1B}" type="pres">
      <dgm:prSet presAssocID="{7F4368F2-3D48-4878-BD0D-F94F66324766}" presName="dummyConnPt" presStyleCnt="0"/>
      <dgm:spPr/>
    </dgm:pt>
    <dgm:pt modelId="{184BFE3A-7761-4DF3-BFD0-0F7B910E4E29}" type="pres">
      <dgm:prSet presAssocID="{7F4368F2-3D48-4878-BD0D-F94F66324766}" presName="node" presStyleLbl="node1" presStyleIdx="2" presStyleCnt="9">
        <dgm:presLayoutVars>
          <dgm:bulletEnabled val="1"/>
        </dgm:presLayoutVars>
      </dgm:prSet>
      <dgm:spPr/>
      <dgm:t>
        <a:bodyPr/>
        <a:lstStyle/>
        <a:p>
          <a:endParaRPr lang="en-IN"/>
        </a:p>
      </dgm:t>
    </dgm:pt>
    <dgm:pt modelId="{50B7B57C-14CA-43C8-B3C3-6992AFAFF43D}" type="pres">
      <dgm:prSet presAssocID="{A16D64D8-1CDD-4C6F-9C93-F7912ED0F671}" presName="sibTrans" presStyleLbl="bgSibTrans2D1" presStyleIdx="2" presStyleCnt="8"/>
      <dgm:spPr/>
      <dgm:t>
        <a:bodyPr/>
        <a:lstStyle/>
        <a:p>
          <a:endParaRPr lang="en-IN"/>
        </a:p>
      </dgm:t>
    </dgm:pt>
    <dgm:pt modelId="{67304C38-E377-4F6F-B4C7-CDBDD5344C53}" type="pres">
      <dgm:prSet presAssocID="{1C726B9D-4C91-4140-A410-73A4D937F307}" presName="compNode" presStyleCnt="0"/>
      <dgm:spPr/>
    </dgm:pt>
    <dgm:pt modelId="{6DAE413B-E1D2-4324-ABF7-806D7AC074D6}" type="pres">
      <dgm:prSet presAssocID="{1C726B9D-4C91-4140-A410-73A4D937F307}" presName="dummyConnPt" presStyleCnt="0"/>
      <dgm:spPr/>
    </dgm:pt>
    <dgm:pt modelId="{32CD36D3-0C1E-4409-B4D1-256DB42E0160}" type="pres">
      <dgm:prSet presAssocID="{1C726B9D-4C91-4140-A410-73A4D937F307}" presName="node" presStyleLbl="node1" presStyleIdx="3" presStyleCnt="9">
        <dgm:presLayoutVars>
          <dgm:bulletEnabled val="1"/>
        </dgm:presLayoutVars>
      </dgm:prSet>
      <dgm:spPr/>
      <dgm:t>
        <a:bodyPr/>
        <a:lstStyle/>
        <a:p>
          <a:endParaRPr lang="en-IN"/>
        </a:p>
      </dgm:t>
    </dgm:pt>
    <dgm:pt modelId="{77DDF57C-1A6F-436D-968D-7838F5E97796}" type="pres">
      <dgm:prSet presAssocID="{F921BC1D-37FA-4A34-95A2-6F9FE166DC37}" presName="sibTrans" presStyleLbl="bgSibTrans2D1" presStyleIdx="3" presStyleCnt="8"/>
      <dgm:spPr/>
      <dgm:t>
        <a:bodyPr/>
        <a:lstStyle/>
        <a:p>
          <a:endParaRPr lang="en-IN"/>
        </a:p>
      </dgm:t>
    </dgm:pt>
    <dgm:pt modelId="{5A421420-65C6-4E0A-8C09-957C842D3298}" type="pres">
      <dgm:prSet presAssocID="{F0F21766-8AC6-4657-B492-B3FE1E50618D}" presName="compNode" presStyleCnt="0"/>
      <dgm:spPr/>
    </dgm:pt>
    <dgm:pt modelId="{FA9FF068-9D2C-49F3-A0BE-1F316109FFB9}" type="pres">
      <dgm:prSet presAssocID="{F0F21766-8AC6-4657-B492-B3FE1E50618D}" presName="dummyConnPt" presStyleCnt="0"/>
      <dgm:spPr/>
    </dgm:pt>
    <dgm:pt modelId="{18981D4C-B94D-4D40-B675-11012F55AE6A}" type="pres">
      <dgm:prSet presAssocID="{F0F21766-8AC6-4657-B492-B3FE1E50618D}" presName="node" presStyleLbl="node1" presStyleIdx="4" presStyleCnt="9">
        <dgm:presLayoutVars>
          <dgm:bulletEnabled val="1"/>
        </dgm:presLayoutVars>
      </dgm:prSet>
      <dgm:spPr/>
      <dgm:t>
        <a:bodyPr/>
        <a:lstStyle/>
        <a:p>
          <a:endParaRPr lang="en-IN"/>
        </a:p>
      </dgm:t>
    </dgm:pt>
    <dgm:pt modelId="{16476277-2DB0-4181-A476-313C937FEA1A}" type="pres">
      <dgm:prSet presAssocID="{076C6244-862D-498F-93F9-9CE15D2F9FC3}" presName="sibTrans" presStyleLbl="bgSibTrans2D1" presStyleIdx="4" presStyleCnt="8"/>
      <dgm:spPr/>
      <dgm:t>
        <a:bodyPr/>
        <a:lstStyle/>
        <a:p>
          <a:endParaRPr lang="en-IN"/>
        </a:p>
      </dgm:t>
    </dgm:pt>
    <dgm:pt modelId="{8FFD4E08-322F-423E-B004-CC691CA403BF}" type="pres">
      <dgm:prSet presAssocID="{41534E73-6E7B-4B8D-A4A2-FD49A3C19295}" presName="compNode" presStyleCnt="0"/>
      <dgm:spPr/>
    </dgm:pt>
    <dgm:pt modelId="{031BD0BB-F066-4A86-9D4F-B029FF57C36D}" type="pres">
      <dgm:prSet presAssocID="{41534E73-6E7B-4B8D-A4A2-FD49A3C19295}" presName="dummyConnPt" presStyleCnt="0"/>
      <dgm:spPr/>
    </dgm:pt>
    <dgm:pt modelId="{AF4DC64E-E4E9-4712-B8A4-3C75AB0E6666}" type="pres">
      <dgm:prSet presAssocID="{41534E73-6E7B-4B8D-A4A2-FD49A3C19295}" presName="node" presStyleLbl="node1" presStyleIdx="5" presStyleCnt="9">
        <dgm:presLayoutVars>
          <dgm:bulletEnabled val="1"/>
        </dgm:presLayoutVars>
      </dgm:prSet>
      <dgm:spPr/>
      <dgm:t>
        <a:bodyPr/>
        <a:lstStyle/>
        <a:p>
          <a:endParaRPr lang="en-IN"/>
        </a:p>
      </dgm:t>
    </dgm:pt>
    <dgm:pt modelId="{6C0E033C-6617-46EF-B102-3BBD21CF9E3A}" type="pres">
      <dgm:prSet presAssocID="{4011B908-5DCE-4341-B17C-3F049C1C6DF8}" presName="sibTrans" presStyleLbl="bgSibTrans2D1" presStyleIdx="5" presStyleCnt="8"/>
      <dgm:spPr/>
      <dgm:t>
        <a:bodyPr/>
        <a:lstStyle/>
        <a:p>
          <a:endParaRPr lang="en-IN"/>
        </a:p>
      </dgm:t>
    </dgm:pt>
    <dgm:pt modelId="{C1C44FE2-DD97-4235-80F1-AB1EA8C4C2F7}" type="pres">
      <dgm:prSet presAssocID="{85626815-8DF9-4D9F-A606-D9F3FB2A1F1E}" presName="compNode" presStyleCnt="0"/>
      <dgm:spPr/>
    </dgm:pt>
    <dgm:pt modelId="{56402EB8-4EA8-4F77-A6E7-D9FD6F3D0AA8}" type="pres">
      <dgm:prSet presAssocID="{85626815-8DF9-4D9F-A606-D9F3FB2A1F1E}" presName="dummyConnPt" presStyleCnt="0"/>
      <dgm:spPr/>
    </dgm:pt>
    <dgm:pt modelId="{32798685-ADFF-4316-BBF8-84222B676A6C}" type="pres">
      <dgm:prSet presAssocID="{85626815-8DF9-4D9F-A606-D9F3FB2A1F1E}" presName="node" presStyleLbl="node1" presStyleIdx="6" presStyleCnt="9">
        <dgm:presLayoutVars>
          <dgm:bulletEnabled val="1"/>
        </dgm:presLayoutVars>
      </dgm:prSet>
      <dgm:spPr/>
      <dgm:t>
        <a:bodyPr/>
        <a:lstStyle/>
        <a:p>
          <a:endParaRPr lang="en-IN"/>
        </a:p>
      </dgm:t>
    </dgm:pt>
    <dgm:pt modelId="{D45494E5-84DE-4669-B165-B343EAA27F20}" type="pres">
      <dgm:prSet presAssocID="{5E740549-55E8-4849-B609-BBDD89994142}" presName="sibTrans" presStyleLbl="bgSibTrans2D1" presStyleIdx="6" presStyleCnt="8"/>
      <dgm:spPr/>
      <dgm:t>
        <a:bodyPr/>
        <a:lstStyle/>
        <a:p>
          <a:endParaRPr lang="en-IN"/>
        </a:p>
      </dgm:t>
    </dgm:pt>
    <dgm:pt modelId="{C08D3363-BC78-422A-8819-BD91B56DA314}" type="pres">
      <dgm:prSet presAssocID="{EBFC1BCB-99FE-475A-94D7-063BA8F0810E}" presName="compNode" presStyleCnt="0"/>
      <dgm:spPr/>
    </dgm:pt>
    <dgm:pt modelId="{B8930362-6C25-449A-AF50-0BED71F9FBA9}" type="pres">
      <dgm:prSet presAssocID="{EBFC1BCB-99FE-475A-94D7-063BA8F0810E}" presName="dummyConnPt" presStyleCnt="0"/>
      <dgm:spPr/>
    </dgm:pt>
    <dgm:pt modelId="{E16FC617-2F61-413A-813E-36FECF3EF03D}" type="pres">
      <dgm:prSet presAssocID="{EBFC1BCB-99FE-475A-94D7-063BA8F0810E}" presName="node" presStyleLbl="node1" presStyleIdx="7" presStyleCnt="9">
        <dgm:presLayoutVars>
          <dgm:bulletEnabled val="1"/>
        </dgm:presLayoutVars>
      </dgm:prSet>
      <dgm:spPr/>
      <dgm:t>
        <a:bodyPr/>
        <a:lstStyle/>
        <a:p>
          <a:endParaRPr lang="en-IN"/>
        </a:p>
      </dgm:t>
    </dgm:pt>
    <dgm:pt modelId="{5707C636-BC61-4A03-9DB8-04F877E42A98}" type="pres">
      <dgm:prSet presAssocID="{B37BCC34-C6AB-44A8-9C38-F3ECE989FC1E}" presName="sibTrans" presStyleLbl="bgSibTrans2D1" presStyleIdx="7" presStyleCnt="8"/>
      <dgm:spPr/>
      <dgm:t>
        <a:bodyPr/>
        <a:lstStyle/>
        <a:p>
          <a:endParaRPr lang="en-IN"/>
        </a:p>
      </dgm:t>
    </dgm:pt>
    <dgm:pt modelId="{0DE713D4-9C24-472E-96E3-A97A3410E47B}" type="pres">
      <dgm:prSet presAssocID="{84297951-8FAF-4680-BD3B-94D6AC824511}" presName="compNode" presStyleCnt="0"/>
      <dgm:spPr/>
    </dgm:pt>
    <dgm:pt modelId="{0079D394-C26D-4D6C-85EE-EA503C5FA6CB}" type="pres">
      <dgm:prSet presAssocID="{84297951-8FAF-4680-BD3B-94D6AC824511}" presName="dummyConnPt" presStyleCnt="0"/>
      <dgm:spPr/>
    </dgm:pt>
    <dgm:pt modelId="{DC0203E3-FB95-427F-A06E-5C72F927B96E}" type="pres">
      <dgm:prSet presAssocID="{84297951-8FAF-4680-BD3B-94D6AC824511}" presName="node" presStyleLbl="node1" presStyleIdx="8" presStyleCnt="9">
        <dgm:presLayoutVars>
          <dgm:bulletEnabled val="1"/>
        </dgm:presLayoutVars>
      </dgm:prSet>
      <dgm:spPr/>
      <dgm:t>
        <a:bodyPr/>
        <a:lstStyle/>
        <a:p>
          <a:endParaRPr lang="en-IN"/>
        </a:p>
      </dgm:t>
    </dgm:pt>
  </dgm:ptLst>
  <dgm:cxnLst>
    <dgm:cxn modelId="{D7C9CA87-D76F-4026-BE6F-E027E273062C}" srcId="{6C9B888A-CF55-48B3-844D-09107D628F40}" destId="{85626815-8DF9-4D9F-A606-D9F3FB2A1F1E}" srcOrd="6" destOrd="0" parTransId="{2EDFC147-6EE1-4741-B8CB-BB656B96AA2C}" sibTransId="{5E740549-55E8-4849-B609-BBDD89994142}"/>
    <dgm:cxn modelId="{4F5055B1-EEF5-43F4-9EA1-B35EE0FDFDE0}" srcId="{6C9B888A-CF55-48B3-844D-09107D628F40}" destId="{41534E73-6E7B-4B8D-A4A2-FD49A3C19295}" srcOrd="5" destOrd="0" parTransId="{2C6F73F2-39C4-4774-A74C-01FAE3E7848E}" sibTransId="{4011B908-5DCE-4341-B17C-3F049C1C6DF8}"/>
    <dgm:cxn modelId="{69F69DDF-715F-4AD6-A0ED-700BC85931E3}" type="presOf" srcId="{7F4368F2-3D48-4878-BD0D-F94F66324766}" destId="{184BFE3A-7761-4DF3-BFD0-0F7B910E4E29}" srcOrd="0" destOrd="0" presId="urn:microsoft.com/office/officeart/2005/8/layout/bProcess4"/>
    <dgm:cxn modelId="{5F845B00-D94B-44E4-903D-25C7643B07FC}" type="presOf" srcId="{B37BCC34-C6AB-44A8-9C38-F3ECE989FC1E}" destId="{5707C636-BC61-4A03-9DB8-04F877E42A98}" srcOrd="0" destOrd="0" presId="urn:microsoft.com/office/officeart/2005/8/layout/bProcess4"/>
    <dgm:cxn modelId="{29B26E67-F0EC-4821-A083-F03D42403F4C}" type="presOf" srcId="{85626815-8DF9-4D9F-A606-D9F3FB2A1F1E}" destId="{32798685-ADFF-4316-BBF8-84222B676A6C}" srcOrd="0" destOrd="0" presId="urn:microsoft.com/office/officeart/2005/8/layout/bProcess4"/>
    <dgm:cxn modelId="{BD00E5CC-449B-4D82-B51E-75C19A93CD8E}" type="presOf" srcId="{EBFC1BCB-99FE-475A-94D7-063BA8F0810E}" destId="{E16FC617-2F61-413A-813E-36FECF3EF03D}" srcOrd="0" destOrd="0" presId="urn:microsoft.com/office/officeart/2005/8/layout/bProcess4"/>
    <dgm:cxn modelId="{A692C244-DF64-4BC5-BFE2-DED8B2A5326A}" srcId="{6C9B888A-CF55-48B3-844D-09107D628F40}" destId="{1C726B9D-4C91-4140-A410-73A4D937F307}" srcOrd="3" destOrd="0" parTransId="{24FC428B-7179-4A35-8A41-4E3EBED86102}" sibTransId="{F921BC1D-37FA-4A34-95A2-6F9FE166DC37}"/>
    <dgm:cxn modelId="{EFE95D86-6CE4-4E84-87FC-83B248B26BBC}" type="presOf" srcId="{0B02A33F-E12E-4807-8F5A-4121E83CF086}" destId="{3039BACE-7D07-4CE1-B604-39DA356BA5C6}" srcOrd="0" destOrd="0" presId="urn:microsoft.com/office/officeart/2005/8/layout/bProcess4"/>
    <dgm:cxn modelId="{F285F5EC-7067-4B47-83D1-202D42317D67}" srcId="{6C9B888A-CF55-48B3-844D-09107D628F40}" destId="{F0F21766-8AC6-4657-B492-B3FE1E50618D}" srcOrd="4" destOrd="0" parTransId="{7D3F1684-1B23-401D-8228-C62EFB1F16A7}" sibTransId="{076C6244-862D-498F-93F9-9CE15D2F9FC3}"/>
    <dgm:cxn modelId="{B0080EEB-B986-4F60-AD4A-6701A710A2A0}" type="presOf" srcId="{51D49BE0-D1AC-4B0B-8635-B82F180D1937}" destId="{9EE00472-5C23-4DD9-8942-918E5DA84F26}" srcOrd="0" destOrd="0" presId="urn:microsoft.com/office/officeart/2005/8/layout/bProcess4"/>
    <dgm:cxn modelId="{B8CB237D-7DCE-41E9-BAD1-7FE5FDA6CA05}" srcId="{6C9B888A-CF55-48B3-844D-09107D628F40}" destId="{84297951-8FAF-4680-BD3B-94D6AC824511}" srcOrd="8" destOrd="0" parTransId="{729D0912-C26F-474D-BCD1-D080E7526861}" sibTransId="{E71DDB23-ED6F-4911-BC3F-D2729FFD75B7}"/>
    <dgm:cxn modelId="{85299D50-9809-4B86-8AE5-6BE9F4B7F82F}" type="presOf" srcId="{5E740549-55E8-4849-B609-BBDD89994142}" destId="{D45494E5-84DE-4669-B165-B343EAA27F20}" srcOrd="0" destOrd="0" presId="urn:microsoft.com/office/officeart/2005/8/layout/bProcess4"/>
    <dgm:cxn modelId="{500430D4-C865-41E0-AAEE-BF2DE27E58C6}" type="presOf" srcId="{F0F21766-8AC6-4657-B492-B3FE1E50618D}" destId="{18981D4C-B94D-4D40-B675-11012F55AE6A}" srcOrd="0" destOrd="0" presId="urn:microsoft.com/office/officeart/2005/8/layout/bProcess4"/>
    <dgm:cxn modelId="{1E7585C8-7431-4DB8-A8F0-82C807E4AD56}" type="presOf" srcId="{84297951-8FAF-4680-BD3B-94D6AC824511}" destId="{DC0203E3-FB95-427F-A06E-5C72F927B96E}" srcOrd="0" destOrd="0" presId="urn:microsoft.com/office/officeart/2005/8/layout/bProcess4"/>
    <dgm:cxn modelId="{31D39767-7110-43E5-AA80-964AEF401251}" type="presOf" srcId="{4011B908-5DCE-4341-B17C-3F049C1C6DF8}" destId="{6C0E033C-6617-46EF-B102-3BBD21CF9E3A}" srcOrd="0" destOrd="0" presId="urn:microsoft.com/office/officeart/2005/8/layout/bProcess4"/>
    <dgm:cxn modelId="{46C1A899-7DE1-49E3-AD4B-51644EA56BA6}" type="presOf" srcId="{A16D64D8-1CDD-4C6F-9C93-F7912ED0F671}" destId="{50B7B57C-14CA-43C8-B3C3-6992AFAFF43D}" srcOrd="0" destOrd="0" presId="urn:microsoft.com/office/officeart/2005/8/layout/bProcess4"/>
    <dgm:cxn modelId="{05F1B3ED-FC05-4554-A2E4-07BF9FF75BB3}" type="presOf" srcId="{1C726B9D-4C91-4140-A410-73A4D937F307}" destId="{32CD36D3-0C1E-4409-B4D1-256DB42E0160}" srcOrd="0" destOrd="0" presId="urn:microsoft.com/office/officeart/2005/8/layout/bProcess4"/>
    <dgm:cxn modelId="{20CABA79-BD07-4A28-8746-7057C4DFE0FC}" srcId="{6C9B888A-CF55-48B3-844D-09107D628F40}" destId="{0B02A33F-E12E-4807-8F5A-4121E83CF086}" srcOrd="0" destOrd="0" parTransId="{8CDF8A21-F085-47E6-A5E9-CE5C5F576AC9}" sibTransId="{51D49BE0-D1AC-4B0B-8635-B82F180D1937}"/>
    <dgm:cxn modelId="{4E74E96F-F021-4D6A-A0E9-26538430FA7D}" type="presOf" srcId="{076C6244-862D-498F-93F9-9CE15D2F9FC3}" destId="{16476277-2DB0-4181-A476-313C937FEA1A}" srcOrd="0" destOrd="0" presId="urn:microsoft.com/office/officeart/2005/8/layout/bProcess4"/>
    <dgm:cxn modelId="{A4ABE9ED-D67E-40DA-9C6F-E4059ED76E17}" srcId="{6C9B888A-CF55-48B3-844D-09107D628F40}" destId="{EBFC1BCB-99FE-475A-94D7-063BA8F0810E}" srcOrd="7" destOrd="0" parTransId="{4B31A37B-3F4C-4258-BC9D-6CE0B8A3DC37}" sibTransId="{B37BCC34-C6AB-44A8-9C38-F3ECE989FC1E}"/>
    <dgm:cxn modelId="{C2802E46-42FE-45A7-9B75-BA959CF5D4BB}" type="presOf" srcId="{0BD0F250-C745-4AC0-9EF1-4002F3DEC439}" destId="{457F80B6-954B-4AFC-8FED-68D185085829}" srcOrd="0" destOrd="0" presId="urn:microsoft.com/office/officeart/2005/8/layout/bProcess4"/>
    <dgm:cxn modelId="{CB6823CC-9B00-4601-B22A-370647D04B15}" type="presOf" srcId="{3ACF0BC8-9CB1-446A-91E8-12F81686C5F0}" destId="{D2C0B028-888C-4C6A-81A6-58D23AD8ED2D}" srcOrd="0" destOrd="0" presId="urn:microsoft.com/office/officeart/2005/8/layout/bProcess4"/>
    <dgm:cxn modelId="{B6FC986F-B1B2-4768-AC34-E884018BF1F6}" type="presOf" srcId="{41534E73-6E7B-4B8D-A4A2-FD49A3C19295}" destId="{AF4DC64E-E4E9-4712-B8A4-3C75AB0E6666}" srcOrd="0" destOrd="0" presId="urn:microsoft.com/office/officeart/2005/8/layout/bProcess4"/>
    <dgm:cxn modelId="{8F174B62-8596-4D7C-8C51-CEEA5E8BC952}" srcId="{6C9B888A-CF55-48B3-844D-09107D628F40}" destId="{3ACF0BC8-9CB1-446A-91E8-12F81686C5F0}" srcOrd="1" destOrd="0" parTransId="{631D56A2-4C21-4D79-B6A2-B5D1E9352B10}" sibTransId="{0BD0F250-C745-4AC0-9EF1-4002F3DEC439}"/>
    <dgm:cxn modelId="{BDE0BFC5-B041-4E4E-97EC-52B1B07B3668}" type="presOf" srcId="{6C9B888A-CF55-48B3-844D-09107D628F40}" destId="{F7468047-5AF3-4791-B988-E07F145690B7}" srcOrd="0" destOrd="0" presId="urn:microsoft.com/office/officeart/2005/8/layout/bProcess4"/>
    <dgm:cxn modelId="{A4D53FBD-BD6C-4B3D-A9AB-ECF88C67046C}" type="presOf" srcId="{F921BC1D-37FA-4A34-95A2-6F9FE166DC37}" destId="{77DDF57C-1A6F-436D-968D-7838F5E97796}" srcOrd="0" destOrd="0" presId="urn:microsoft.com/office/officeart/2005/8/layout/bProcess4"/>
    <dgm:cxn modelId="{CC684DDF-271F-4585-91A6-504B6D11DB2A}" srcId="{6C9B888A-CF55-48B3-844D-09107D628F40}" destId="{7F4368F2-3D48-4878-BD0D-F94F66324766}" srcOrd="2" destOrd="0" parTransId="{50C4CA21-1E97-40FC-9489-558449B09DD6}" sibTransId="{A16D64D8-1CDD-4C6F-9C93-F7912ED0F671}"/>
    <dgm:cxn modelId="{FFEDBED2-74A7-47E4-9318-410F0EB2BDD4}" type="presParOf" srcId="{F7468047-5AF3-4791-B988-E07F145690B7}" destId="{525CD572-A211-4C76-A209-D05A66A2A1E2}" srcOrd="0" destOrd="0" presId="urn:microsoft.com/office/officeart/2005/8/layout/bProcess4"/>
    <dgm:cxn modelId="{D4450D5A-A626-4079-8CA6-E9F0CF8D4A5A}" type="presParOf" srcId="{525CD572-A211-4C76-A209-D05A66A2A1E2}" destId="{59811E3E-5AE0-404A-B21B-B08417220D8F}" srcOrd="0" destOrd="0" presId="urn:microsoft.com/office/officeart/2005/8/layout/bProcess4"/>
    <dgm:cxn modelId="{5FD6C001-247A-48A3-B68A-1420DB55F122}" type="presParOf" srcId="{525CD572-A211-4C76-A209-D05A66A2A1E2}" destId="{3039BACE-7D07-4CE1-B604-39DA356BA5C6}" srcOrd="1" destOrd="0" presId="urn:microsoft.com/office/officeart/2005/8/layout/bProcess4"/>
    <dgm:cxn modelId="{DF37164B-7FF8-4C52-87AA-C13C2B5D1B8F}" type="presParOf" srcId="{F7468047-5AF3-4791-B988-E07F145690B7}" destId="{9EE00472-5C23-4DD9-8942-918E5DA84F26}" srcOrd="1" destOrd="0" presId="urn:microsoft.com/office/officeart/2005/8/layout/bProcess4"/>
    <dgm:cxn modelId="{3A4312D2-BB13-47E1-B697-22DADC59A415}" type="presParOf" srcId="{F7468047-5AF3-4791-B988-E07F145690B7}" destId="{CA9543F0-B8DC-4B5C-8D7D-2B12E7E5E1F9}" srcOrd="2" destOrd="0" presId="urn:microsoft.com/office/officeart/2005/8/layout/bProcess4"/>
    <dgm:cxn modelId="{42202975-3461-4CFD-B5C3-11388FDC0C87}" type="presParOf" srcId="{CA9543F0-B8DC-4B5C-8D7D-2B12E7E5E1F9}" destId="{741CB15B-88E3-426D-84DF-64EB45297CBA}" srcOrd="0" destOrd="0" presId="urn:microsoft.com/office/officeart/2005/8/layout/bProcess4"/>
    <dgm:cxn modelId="{1E6C8D26-179E-4B71-A2E1-72F486425E12}" type="presParOf" srcId="{CA9543F0-B8DC-4B5C-8D7D-2B12E7E5E1F9}" destId="{D2C0B028-888C-4C6A-81A6-58D23AD8ED2D}" srcOrd="1" destOrd="0" presId="urn:microsoft.com/office/officeart/2005/8/layout/bProcess4"/>
    <dgm:cxn modelId="{8F173E58-FF50-4392-B511-8C1DF2C2E811}" type="presParOf" srcId="{F7468047-5AF3-4791-B988-E07F145690B7}" destId="{457F80B6-954B-4AFC-8FED-68D185085829}" srcOrd="3" destOrd="0" presId="urn:microsoft.com/office/officeart/2005/8/layout/bProcess4"/>
    <dgm:cxn modelId="{04EB39F5-FE42-45CB-B369-B9525EBEA0D8}" type="presParOf" srcId="{F7468047-5AF3-4791-B988-E07F145690B7}" destId="{166CFC58-0785-4885-9D6C-7DC952ACBC77}" srcOrd="4" destOrd="0" presId="urn:microsoft.com/office/officeart/2005/8/layout/bProcess4"/>
    <dgm:cxn modelId="{14C799B3-DD79-4295-B67E-F9CB45209C0E}" type="presParOf" srcId="{166CFC58-0785-4885-9D6C-7DC952ACBC77}" destId="{FD557F9F-61DA-4EE5-BC4E-007A7591CA1B}" srcOrd="0" destOrd="0" presId="urn:microsoft.com/office/officeart/2005/8/layout/bProcess4"/>
    <dgm:cxn modelId="{B7399444-1397-4A11-B66B-BE4A43B51BEA}" type="presParOf" srcId="{166CFC58-0785-4885-9D6C-7DC952ACBC77}" destId="{184BFE3A-7761-4DF3-BFD0-0F7B910E4E29}" srcOrd="1" destOrd="0" presId="urn:microsoft.com/office/officeart/2005/8/layout/bProcess4"/>
    <dgm:cxn modelId="{AE7E39BB-11AB-4766-88CA-88FB0DEAA78F}" type="presParOf" srcId="{F7468047-5AF3-4791-B988-E07F145690B7}" destId="{50B7B57C-14CA-43C8-B3C3-6992AFAFF43D}" srcOrd="5" destOrd="0" presId="urn:microsoft.com/office/officeart/2005/8/layout/bProcess4"/>
    <dgm:cxn modelId="{0F598589-614A-49F5-B41C-D6D73FF2B43D}" type="presParOf" srcId="{F7468047-5AF3-4791-B988-E07F145690B7}" destId="{67304C38-E377-4F6F-B4C7-CDBDD5344C53}" srcOrd="6" destOrd="0" presId="urn:microsoft.com/office/officeart/2005/8/layout/bProcess4"/>
    <dgm:cxn modelId="{F3031DB9-3772-4BBE-B5EF-8C2E61428190}" type="presParOf" srcId="{67304C38-E377-4F6F-B4C7-CDBDD5344C53}" destId="{6DAE413B-E1D2-4324-ABF7-806D7AC074D6}" srcOrd="0" destOrd="0" presId="urn:microsoft.com/office/officeart/2005/8/layout/bProcess4"/>
    <dgm:cxn modelId="{5F7038D2-6524-4D53-AE29-A3CB15660282}" type="presParOf" srcId="{67304C38-E377-4F6F-B4C7-CDBDD5344C53}" destId="{32CD36D3-0C1E-4409-B4D1-256DB42E0160}" srcOrd="1" destOrd="0" presId="urn:microsoft.com/office/officeart/2005/8/layout/bProcess4"/>
    <dgm:cxn modelId="{ABF7F8E7-69E1-46F9-942A-012F311A3DEE}" type="presParOf" srcId="{F7468047-5AF3-4791-B988-E07F145690B7}" destId="{77DDF57C-1A6F-436D-968D-7838F5E97796}" srcOrd="7" destOrd="0" presId="urn:microsoft.com/office/officeart/2005/8/layout/bProcess4"/>
    <dgm:cxn modelId="{4619CCB8-8158-49C2-A8B1-71A799755284}" type="presParOf" srcId="{F7468047-5AF3-4791-B988-E07F145690B7}" destId="{5A421420-65C6-4E0A-8C09-957C842D3298}" srcOrd="8" destOrd="0" presId="urn:microsoft.com/office/officeart/2005/8/layout/bProcess4"/>
    <dgm:cxn modelId="{572F02E1-416B-49A2-8F26-82AF1ADA7538}" type="presParOf" srcId="{5A421420-65C6-4E0A-8C09-957C842D3298}" destId="{FA9FF068-9D2C-49F3-A0BE-1F316109FFB9}" srcOrd="0" destOrd="0" presId="urn:microsoft.com/office/officeart/2005/8/layout/bProcess4"/>
    <dgm:cxn modelId="{87A43B7E-679A-4A85-AE7D-64993C34432F}" type="presParOf" srcId="{5A421420-65C6-4E0A-8C09-957C842D3298}" destId="{18981D4C-B94D-4D40-B675-11012F55AE6A}" srcOrd="1" destOrd="0" presId="urn:microsoft.com/office/officeart/2005/8/layout/bProcess4"/>
    <dgm:cxn modelId="{237E3117-1AF1-48D1-AF9D-9D34290DDBFE}" type="presParOf" srcId="{F7468047-5AF3-4791-B988-E07F145690B7}" destId="{16476277-2DB0-4181-A476-313C937FEA1A}" srcOrd="9" destOrd="0" presId="urn:microsoft.com/office/officeart/2005/8/layout/bProcess4"/>
    <dgm:cxn modelId="{BA8F7846-DD02-455F-88C7-53FBA08BE7C6}" type="presParOf" srcId="{F7468047-5AF3-4791-B988-E07F145690B7}" destId="{8FFD4E08-322F-423E-B004-CC691CA403BF}" srcOrd="10" destOrd="0" presId="urn:microsoft.com/office/officeart/2005/8/layout/bProcess4"/>
    <dgm:cxn modelId="{84BF5CB9-2269-4023-902F-B2D49FB15477}" type="presParOf" srcId="{8FFD4E08-322F-423E-B004-CC691CA403BF}" destId="{031BD0BB-F066-4A86-9D4F-B029FF57C36D}" srcOrd="0" destOrd="0" presId="urn:microsoft.com/office/officeart/2005/8/layout/bProcess4"/>
    <dgm:cxn modelId="{C0865129-609C-4035-9BEB-A49B2A97FBE0}" type="presParOf" srcId="{8FFD4E08-322F-423E-B004-CC691CA403BF}" destId="{AF4DC64E-E4E9-4712-B8A4-3C75AB0E6666}" srcOrd="1" destOrd="0" presId="urn:microsoft.com/office/officeart/2005/8/layout/bProcess4"/>
    <dgm:cxn modelId="{9248CD65-A9D4-4DDA-8131-A5D424C6B6F7}" type="presParOf" srcId="{F7468047-5AF3-4791-B988-E07F145690B7}" destId="{6C0E033C-6617-46EF-B102-3BBD21CF9E3A}" srcOrd="11" destOrd="0" presId="urn:microsoft.com/office/officeart/2005/8/layout/bProcess4"/>
    <dgm:cxn modelId="{D284E55E-6D25-4973-A11E-68618D00002D}" type="presParOf" srcId="{F7468047-5AF3-4791-B988-E07F145690B7}" destId="{C1C44FE2-DD97-4235-80F1-AB1EA8C4C2F7}" srcOrd="12" destOrd="0" presId="urn:microsoft.com/office/officeart/2005/8/layout/bProcess4"/>
    <dgm:cxn modelId="{64B76DF4-FE80-40F8-85C2-1FFFA864740E}" type="presParOf" srcId="{C1C44FE2-DD97-4235-80F1-AB1EA8C4C2F7}" destId="{56402EB8-4EA8-4F77-A6E7-D9FD6F3D0AA8}" srcOrd="0" destOrd="0" presId="urn:microsoft.com/office/officeart/2005/8/layout/bProcess4"/>
    <dgm:cxn modelId="{4418BDB3-15B0-40A6-9A7C-C975D64ABF9A}" type="presParOf" srcId="{C1C44FE2-DD97-4235-80F1-AB1EA8C4C2F7}" destId="{32798685-ADFF-4316-BBF8-84222B676A6C}" srcOrd="1" destOrd="0" presId="urn:microsoft.com/office/officeart/2005/8/layout/bProcess4"/>
    <dgm:cxn modelId="{D47231B5-381E-49D1-8586-8F817BCAC87A}" type="presParOf" srcId="{F7468047-5AF3-4791-B988-E07F145690B7}" destId="{D45494E5-84DE-4669-B165-B343EAA27F20}" srcOrd="13" destOrd="0" presId="urn:microsoft.com/office/officeart/2005/8/layout/bProcess4"/>
    <dgm:cxn modelId="{4FD74CFA-6083-4DE6-BCF7-1B8474F79B65}" type="presParOf" srcId="{F7468047-5AF3-4791-B988-E07F145690B7}" destId="{C08D3363-BC78-422A-8819-BD91B56DA314}" srcOrd="14" destOrd="0" presId="urn:microsoft.com/office/officeart/2005/8/layout/bProcess4"/>
    <dgm:cxn modelId="{2AA2F15C-BD93-47A1-98AD-B4724FD5C5D5}" type="presParOf" srcId="{C08D3363-BC78-422A-8819-BD91B56DA314}" destId="{B8930362-6C25-449A-AF50-0BED71F9FBA9}" srcOrd="0" destOrd="0" presId="urn:microsoft.com/office/officeart/2005/8/layout/bProcess4"/>
    <dgm:cxn modelId="{7B4FC203-F146-41CF-940D-82B56E9EB86B}" type="presParOf" srcId="{C08D3363-BC78-422A-8819-BD91B56DA314}" destId="{E16FC617-2F61-413A-813E-36FECF3EF03D}" srcOrd="1" destOrd="0" presId="urn:microsoft.com/office/officeart/2005/8/layout/bProcess4"/>
    <dgm:cxn modelId="{C016FD81-6968-4A0D-974A-721DB345E57F}" type="presParOf" srcId="{F7468047-5AF3-4791-B988-E07F145690B7}" destId="{5707C636-BC61-4A03-9DB8-04F877E42A98}" srcOrd="15" destOrd="0" presId="urn:microsoft.com/office/officeart/2005/8/layout/bProcess4"/>
    <dgm:cxn modelId="{39C57351-146F-4B42-8230-23BEED49964A}" type="presParOf" srcId="{F7468047-5AF3-4791-B988-E07F145690B7}" destId="{0DE713D4-9C24-472E-96E3-A97A3410E47B}" srcOrd="16" destOrd="0" presId="urn:microsoft.com/office/officeart/2005/8/layout/bProcess4"/>
    <dgm:cxn modelId="{D599B66B-111E-40FD-AEDE-A17E87850E37}" type="presParOf" srcId="{0DE713D4-9C24-472E-96E3-A97A3410E47B}" destId="{0079D394-C26D-4D6C-85EE-EA503C5FA6CB}" srcOrd="0" destOrd="0" presId="urn:microsoft.com/office/officeart/2005/8/layout/bProcess4"/>
    <dgm:cxn modelId="{9C4C71DE-0D2E-456C-B79F-603828379879}" type="presParOf" srcId="{0DE713D4-9C24-472E-96E3-A97A3410E47B}" destId="{DC0203E3-FB95-427F-A06E-5C72F927B96E}" srcOrd="1" destOrd="0" presId="urn:microsoft.com/office/officeart/2005/8/layout/bProcess4"/>
  </dgm:cxnLst>
  <dgm:bg/>
  <dgm:whole/>
</dgm:dataModel>
</file>

<file path=ppt/diagrams/data2.xml><?xml version="1.0" encoding="utf-8"?>
<dgm:dataModel xmlns:dgm="http://schemas.openxmlformats.org/drawingml/2006/diagram" xmlns:a="http://schemas.openxmlformats.org/drawingml/2006/main">
  <dgm:ptLst>
    <dgm:pt modelId="{7B653F28-9D31-4E2C-B5F8-0492F759BDC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IN"/>
        </a:p>
      </dgm:t>
    </dgm:pt>
    <dgm:pt modelId="{EF84E1DC-BF70-4301-95E7-8E7984F52EAD}">
      <dgm:prSet phldrT="[Text]" custT="1"/>
      <dgm:spPr/>
      <dgm:t>
        <a:bodyPr/>
        <a:lstStyle/>
        <a:p>
          <a:pPr algn="ctr"/>
          <a:r>
            <a:rPr lang="en-IN" sz="2000" b="1" dirty="0" smtClean="0">
              <a:latin typeface="Times New Roman" pitchFamily="18" charset="0"/>
              <a:cs typeface="Times New Roman" pitchFamily="18" charset="0"/>
            </a:rPr>
            <a:t>Structure of a Lesson Plan</a:t>
          </a:r>
          <a:endParaRPr lang="en-IN" sz="2000" b="1" dirty="0">
            <a:latin typeface="Times New Roman" pitchFamily="18" charset="0"/>
            <a:cs typeface="Times New Roman" pitchFamily="18" charset="0"/>
          </a:endParaRPr>
        </a:p>
      </dgm:t>
    </dgm:pt>
    <dgm:pt modelId="{462DB45B-389E-4763-8E4C-8365B7D342BA}" type="parTrans" cxnId="{844CAF73-7A33-47BA-B27E-2959E53AAB50}">
      <dgm:prSet/>
      <dgm:spPr/>
      <dgm:t>
        <a:bodyPr/>
        <a:lstStyle/>
        <a:p>
          <a:endParaRPr lang="en-IN"/>
        </a:p>
      </dgm:t>
    </dgm:pt>
    <dgm:pt modelId="{7ACAE059-0B2F-4CEC-AF83-99DF96BDE4B5}" type="sibTrans" cxnId="{844CAF73-7A33-47BA-B27E-2959E53AAB50}">
      <dgm:prSet/>
      <dgm:spPr/>
      <dgm:t>
        <a:bodyPr/>
        <a:lstStyle/>
        <a:p>
          <a:endParaRPr lang="en-IN"/>
        </a:p>
      </dgm:t>
    </dgm:pt>
    <dgm:pt modelId="{28D4C76C-B7EA-4B65-BAC3-5E205FC9B419}">
      <dgm:prSet phldrT="[Text]"/>
      <dgm:spPr/>
      <dgm:t>
        <a:bodyPr/>
        <a:lstStyle/>
        <a:p>
          <a:r>
            <a:rPr lang="en-IN" dirty="0" smtClean="0">
              <a:latin typeface="Times New Roman" pitchFamily="18" charset="0"/>
              <a:cs typeface="Times New Roman" pitchFamily="18" charset="0"/>
            </a:rPr>
            <a:t>1.Content</a:t>
          </a:r>
          <a:endParaRPr lang="en-IN" dirty="0">
            <a:latin typeface="Times New Roman" pitchFamily="18" charset="0"/>
            <a:cs typeface="Times New Roman" pitchFamily="18" charset="0"/>
          </a:endParaRPr>
        </a:p>
      </dgm:t>
    </dgm:pt>
    <dgm:pt modelId="{6BA1710E-41B4-4AF3-A6DB-82325DD56B6A}" type="parTrans" cxnId="{D9F2C7F7-79EC-4CE2-B519-80E6A3E66422}">
      <dgm:prSet/>
      <dgm:spPr/>
      <dgm:t>
        <a:bodyPr/>
        <a:lstStyle/>
        <a:p>
          <a:endParaRPr lang="en-IN"/>
        </a:p>
      </dgm:t>
    </dgm:pt>
    <dgm:pt modelId="{9285C5D2-5852-4E06-84F8-C18D602629D1}" type="sibTrans" cxnId="{D9F2C7F7-79EC-4CE2-B519-80E6A3E66422}">
      <dgm:prSet/>
      <dgm:spPr/>
      <dgm:t>
        <a:bodyPr/>
        <a:lstStyle/>
        <a:p>
          <a:endParaRPr lang="en-IN"/>
        </a:p>
      </dgm:t>
    </dgm:pt>
    <dgm:pt modelId="{88EA9499-FCFF-4D80-8F87-E8755704FA35}">
      <dgm:prSet phldrT="[Text]" custT="1"/>
      <dgm:spPr/>
      <dgm:t>
        <a:bodyPr/>
        <a:lstStyle/>
        <a:p>
          <a:r>
            <a:rPr lang="en-IN" sz="1050" b="1" dirty="0" smtClean="0">
              <a:latin typeface="Times New Roman" pitchFamily="18" charset="0"/>
              <a:cs typeface="Times New Roman" pitchFamily="18" charset="0"/>
            </a:rPr>
            <a:t>2.Specification of behavioural objectives</a:t>
          </a:r>
          <a:endParaRPr lang="en-IN" sz="1050" b="1" dirty="0">
            <a:latin typeface="Times New Roman" pitchFamily="18" charset="0"/>
            <a:cs typeface="Times New Roman" pitchFamily="18" charset="0"/>
          </a:endParaRPr>
        </a:p>
      </dgm:t>
    </dgm:pt>
    <dgm:pt modelId="{7AE009F9-FDAE-4189-A029-9CA1C0ADABE6}" type="parTrans" cxnId="{3AD02A2B-A65D-4868-9E1D-739229D69065}">
      <dgm:prSet/>
      <dgm:spPr/>
      <dgm:t>
        <a:bodyPr/>
        <a:lstStyle/>
        <a:p>
          <a:endParaRPr lang="en-IN"/>
        </a:p>
      </dgm:t>
    </dgm:pt>
    <dgm:pt modelId="{3ACF7107-C574-46FB-B51F-5FFD9FAA8DFE}" type="sibTrans" cxnId="{3AD02A2B-A65D-4868-9E1D-739229D69065}">
      <dgm:prSet/>
      <dgm:spPr/>
      <dgm:t>
        <a:bodyPr/>
        <a:lstStyle/>
        <a:p>
          <a:endParaRPr lang="en-IN"/>
        </a:p>
      </dgm:t>
    </dgm:pt>
    <dgm:pt modelId="{DA9A007C-0630-449A-ABC6-F6B11AB6B98C}">
      <dgm:prSet phldrT="[Text]"/>
      <dgm:spPr/>
      <dgm:t>
        <a:bodyPr/>
        <a:lstStyle/>
        <a:p>
          <a:r>
            <a:rPr lang="en-IN" b="1" dirty="0" smtClean="0">
              <a:latin typeface="Times New Roman" pitchFamily="18" charset="0"/>
              <a:cs typeface="Times New Roman" pitchFamily="18" charset="0"/>
            </a:rPr>
            <a:t>3. Learning Experience</a:t>
          </a:r>
          <a:endParaRPr lang="en-IN" b="1" dirty="0">
            <a:latin typeface="Times New Roman" pitchFamily="18" charset="0"/>
            <a:cs typeface="Times New Roman" pitchFamily="18" charset="0"/>
          </a:endParaRPr>
        </a:p>
      </dgm:t>
    </dgm:pt>
    <dgm:pt modelId="{33341DB8-5D6A-4484-8E57-7D60A0CD0094}" type="parTrans" cxnId="{839223E2-A6F7-435F-BECA-AC9372EDFF18}">
      <dgm:prSet/>
      <dgm:spPr/>
      <dgm:t>
        <a:bodyPr/>
        <a:lstStyle/>
        <a:p>
          <a:endParaRPr lang="en-IN"/>
        </a:p>
      </dgm:t>
    </dgm:pt>
    <dgm:pt modelId="{592C5073-4A39-4EA3-A523-EF54D64E5BA8}" type="sibTrans" cxnId="{839223E2-A6F7-435F-BECA-AC9372EDFF18}">
      <dgm:prSet/>
      <dgm:spPr/>
      <dgm:t>
        <a:bodyPr/>
        <a:lstStyle/>
        <a:p>
          <a:endParaRPr lang="en-IN"/>
        </a:p>
      </dgm:t>
    </dgm:pt>
    <dgm:pt modelId="{0978A0A1-E9D0-4D22-A6DF-0219304B4920}">
      <dgm:prSet phldrT="[Text]"/>
      <dgm:spPr/>
      <dgm:t>
        <a:bodyPr/>
        <a:lstStyle/>
        <a:p>
          <a:r>
            <a:rPr lang="en-IN" b="1" dirty="0" smtClean="0">
              <a:latin typeface="Times New Roman" pitchFamily="18" charset="0"/>
              <a:cs typeface="Times New Roman" pitchFamily="18" charset="0"/>
            </a:rPr>
            <a:t>4. Evaluation</a:t>
          </a:r>
          <a:endParaRPr lang="en-IN" b="1" dirty="0">
            <a:latin typeface="Times New Roman" pitchFamily="18" charset="0"/>
            <a:cs typeface="Times New Roman" pitchFamily="18" charset="0"/>
          </a:endParaRPr>
        </a:p>
      </dgm:t>
    </dgm:pt>
    <dgm:pt modelId="{1099C9C8-18DB-4B89-845C-173B93C99684}" type="parTrans" cxnId="{6CDE2EE0-95DA-481F-9FDB-852691C912D3}">
      <dgm:prSet/>
      <dgm:spPr/>
      <dgm:t>
        <a:bodyPr/>
        <a:lstStyle/>
        <a:p>
          <a:endParaRPr lang="en-IN"/>
        </a:p>
      </dgm:t>
    </dgm:pt>
    <dgm:pt modelId="{D40970BE-FEC9-4359-BA72-81C45E4556AC}" type="sibTrans" cxnId="{6CDE2EE0-95DA-481F-9FDB-852691C912D3}">
      <dgm:prSet/>
      <dgm:spPr/>
      <dgm:t>
        <a:bodyPr/>
        <a:lstStyle/>
        <a:p>
          <a:endParaRPr lang="en-IN"/>
        </a:p>
      </dgm:t>
    </dgm:pt>
    <dgm:pt modelId="{249841E6-C00E-4E62-8B5E-E4A1ADCA06A7}" type="pres">
      <dgm:prSet presAssocID="{7B653F28-9D31-4E2C-B5F8-0492F759BDC1}" presName="Name0" presStyleCnt="0">
        <dgm:presLayoutVars>
          <dgm:chMax val="1"/>
          <dgm:dir/>
          <dgm:animLvl val="ctr"/>
          <dgm:resizeHandles val="exact"/>
        </dgm:presLayoutVars>
      </dgm:prSet>
      <dgm:spPr/>
      <dgm:t>
        <a:bodyPr/>
        <a:lstStyle/>
        <a:p>
          <a:endParaRPr lang="en-IN"/>
        </a:p>
      </dgm:t>
    </dgm:pt>
    <dgm:pt modelId="{327DBAD5-64C7-45AB-A2B1-A6A8B4C420F8}" type="pres">
      <dgm:prSet presAssocID="{EF84E1DC-BF70-4301-95E7-8E7984F52EAD}" presName="centerShape" presStyleLbl="node0" presStyleIdx="0" presStyleCnt="1"/>
      <dgm:spPr/>
      <dgm:t>
        <a:bodyPr/>
        <a:lstStyle/>
        <a:p>
          <a:endParaRPr lang="en-IN"/>
        </a:p>
      </dgm:t>
    </dgm:pt>
    <dgm:pt modelId="{5C37E0FA-17F2-4D06-B5FF-0FDE66CA07A2}" type="pres">
      <dgm:prSet presAssocID="{28D4C76C-B7EA-4B65-BAC3-5E205FC9B419}" presName="node" presStyleLbl="node1" presStyleIdx="0" presStyleCnt="4">
        <dgm:presLayoutVars>
          <dgm:bulletEnabled val="1"/>
        </dgm:presLayoutVars>
      </dgm:prSet>
      <dgm:spPr/>
      <dgm:t>
        <a:bodyPr/>
        <a:lstStyle/>
        <a:p>
          <a:endParaRPr lang="en-IN"/>
        </a:p>
      </dgm:t>
    </dgm:pt>
    <dgm:pt modelId="{0B94757F-6C84-47C0-9DF3-5DE463C907F5}" type="pres">
      <dgm:prSet presAssocID="{28D4C76C-B7EA-4B65-BAC3-5E205FC9B419}" presName="dummy" presStyleCnt="0"/>
      <dgm:spPr/>
    </dgm:pt>
    <dgm:pt modelId="{21F2E468-13A4-4199-915F-EE5674C5440C}" type="pres">
      <dgm:prSet presAssocID="{9285C5D2-5852-4E06-84F8-C18D602629D1}" presName="sibTrans" presStyleLbl="sibTrans2D1" presStyleIdx="0" presStyleCnt="4"/>
      <dgm:spPr/>
      <dgm:t>
        <a:bodyPr/>
        <a:lstStyle/>
        <a:p>
          <a:endParaRPr lang="en-IN"/>
        </a:p>
      </dgm:t>
    </dgm:pt>
    <dgm:pt modelId="{BFFBA289-1CF0-4A30-9AEB-2C1B5ED91E44}" type="pres">
      <dgm:prSet presAssocID="{88EA9499-FCFF-4D80-8F87-E8755704FA35}" presName="node" presStyleLbl="node1" presStyleIdx="1" presStyleCnt="4" custScaleX="117874">
        <dgm:presLayoutVars>
          <dgm:bulletEnabled val="1"/>
        </dgm:presLayoutVars>
      </dgm:prSet>
      <dgm:spPr/>
      <dgm:t>
        <a:bodyPr/>
        <a:lstStyle/>
        <a:p>
          <a:endParaRPr lang="en-IN"/>
        </a:p>
      </dgm:t>
    </dgm:pt>
    <dgm:pt modelId="{D5F13B18-BF1D-45DF-BFFC-F88E53588D10}" type="pres">
      <dgm:prSet presAssocID="{88EA9499-FCFF-4D80-8F87-E8755704FA35}" presName="dummy" presStyleCnt="0"/>
      <dgm:spPr/>
    </dgm:pt>
    <dgm:pt modelId="{A291028C-87B0-47A2-ABE5-9888CDDAE61A}" type="pres">
      <dgm:prSet presAssocID="{3ACF7107-C574-46FB-B51F-5FFD9FAA8DFE}" presName="sibTrans" presStyleLbl="sibTrans2D1" presStyleIdx="1" presStyleCnt="4"/>
      <dgm:spPr/>
      <dgm:t>
        <a:bodyPr/>
        <a:lstStyle/>
        <a:p>
          <a:endParaRPr lang="en-IN"/>
        </a:p>
      </dgm:t>
    </dgm:pt>
    <dgm:pt modelId="{255ABAFC-2313-4CA7-9E47-8B2FDD420F54}" type="pres">
      <dgm:prSet presAssocID="{DA9A007C-0630-449A-ABC6-F6B11AB6B98C}" presName="node" presStyleLbl="node1" presStyleIdx="2" presStyleCnt="4">
        <dgm:presLayoutVars>
          <dgm:bulletEnabled val="1"/>
        </dgm:presLayoutVars>
      </dgm:prSet>
      <dgm:spPr/>
      <dgm:t>
        <a:bodyPr/>
        <a:lstStyle/>
        <a:p>
          <a:endParaRPr lang="en-IN"/>
        </a:p>
      </dgm:t>
    </dgm:pt>
    <dgm:pt modelId="{B9DE0AD7-29AA-4620-B6BE-6E92DEC472ED}" type="pres">
      <dgm:prSet presAssocID="{DA9A007C-0630-449A-ABC6-F6B11AB6B98C}" presName="dummy" presStyleCnt="0"/>
      <dgm:spPr/>
    </dgm:pt>
    <dgm:pt modelId="{C417936C-545E-471D-9782-C44C5CE57A61}" type="pres">
      <dgm:prSet presAssocID="{592C5073-4A39-4EA3-A523-EF54D64E5BA8}" presName="sibTrans" presStyleLbl="sibTrans2D1" presStyleIdx="2" presStyleCnt="4"/>
      <dgm:spPr/>
      <dgm:t>
        <a:bodyPr/>
        <a:lstStyle/>
        <a:p>
          <a:endParaRPr lang="en-IN"/>
        </a:p>
      </dgm:t>
    </dgm:pt>
    <dgm:pt modelId="{777F8D27-720D-4762-AEF2-C10D61D71EBA}" type="pres">
      <dgm:prSet presAssocID="{0978A0A1-E9D0-4D22-A6DF-0219304B4920}" presName="node" presStyleLbl="node1" presStyleIdx="3" presStyleCnt="4" custScaleX="122515">
        <dgm:presLayoutVars>
          <dgm:bulletEnabled val="1"/>
        </dgm:presLayoutVars>
      </dgm:prSet>
      <dgm:spPr/>
      <dgm:t>
        <a:bodyPr/>
        <a:lstStyle/>
        <a:p>
          <a:endParaRPr lang="en-IN"/>
        </a:p>
      </dgm:t>
    </dgm:pt>
    <dgm:pt modelId="{D800820F-013C-4657-9462-01099B551962}" type="pres">
      <dgm:prSet presAssocID="{0978A0A1-E9D0-4D22-A6DF-0219304B4920}" presName="dummy" presStyleCnt="0"/>
      <dgm:spPr/>
    </dgm:pt>
    <dgm:pt modelId="{6982F7B9-C1C4-4832-9FDD-10820B292C86}" type="pres">
      <dgm:prSet presAssocID="{D40970BE-FEC9-4359-BA72-81C45E4556AC}" presName="sibTrans" presStyleLbl="sibTrans2D1" presStyleIdx="3" presStyleCnt="4"/>
      <dgm:spPr/>
      <dgm:t>
        <a:bodyPr/>
        <a:lstStyle/>
        <a:p>
          <a:endParaRPr lang="en-IN"/>
        </a:p>
      </dgm:t>
    </dgm:pt>
  </dgm:ptLst>
  <dgm:cxnLst>
    <dgm:cxn modelId="{D49938B8-7373-40D5-9953-8236E57B709A}" type="presOf" srcId="{0978A0A1-E9D0-4D22-A6DF-0219304B4920}" destId="{777F8D27-720D-4762-AEF2-C10D61D71EBA}" srcOrd="0" destOrd="0" presId="urn:microsoft.com/office/officeart/2005/8/layout/radial6"/>
    <dgm:cxn modelId="{CF492014-4AB6-4F2C-89A2-CD47D63A5CB9}" type="presOf" srcId="{EF84E1DC-BF70-4301-95E7-8E7984F52EAD}" destId="{327DBAD5-64C7-45AB-A2B1-A6A8B4C420F8}" srcOrd="0" destOrd="0" presId="urn:microsoft.com/office/officeart/2005/8/layout/radial6"/>
    <dgm:cxn modelId="{A9505E85-5F8C-40CC-AC6B-9A89099274CD}" type="presOf" srcId="{3ACF7107-C574-46FB-B51F-5FFD9FAA8DFE}" destId="{A291028C-87B0-47A2-ABE5-9888CDDAE61A}" srcOrd="0" destOrd="0" presId="urn:microsoft.com/office/officeart/2005/8/layout/radial6"/>
    <dgm:cxn modelId="{3AD02A2B-A65D-4868-9E1D-739229D69065}" srcId="{EF84E1DC-BF70-4301-95E7-8E7984F52EAD}" destId="{88EA9499-FCFF-4D80-8F87-E8755704FA35}" srcOrd="1" destOrd="0" parTransId="{7AE009F9-FDAE-4189-A029-9CA1C0ADABE6}" sibTransId="{3ACF7107-C574-46FB-B51F-5FFD9FAA8DFE}"/>
    <dgm:cxn modelId="{839223E2-A6F7-435F-BECA-AC9372EDFF18}" srcId="{EF84E1DC-BF70-4301-95E7-8E7984F52EAD}" destId="{DA9A007C-0630-449A-ABC6-F6B11AB6B98C}" srcOrd="2" destOrd="0" parTransId="{33341DB8-5D6A-4484-8E57-7D60A0CD0094}" sibTransId="{592C5073-4A39-4EA3-A523-EF54D64E5BA8}"/>
    <dgm:cxn modelId="{6CDE2EE0-95DA-481F-9FDB-852691C912D3}" srcId="{EF84E1DC-BF70-4301-95E7-8E7984F52EAD}" destId="{0978A0A1-E9D0-4D22-A6DF-0219304B4920}" srcOrd="3" destOrd="0" parTransId="{1099C9C8-18DB-4B89-845C-173B93C99684}" sibTransId="{D40970BE-FEC9-4359-BA72-81C45E4556AC}"/>
    <dgm:cxn modelId="{844CAF73-7A33-47BA-B27E-2959E53AAB50}" srcId="{7B653F28-9D31-4E2C-B5F8-0492F759BDC1}" destId="{EF84E1DC-BF70-4301-95E7-8E7984F52EAD}" srcOrd="0" destOrd="0" parTransId="{462DB45B-389E-4763-8E4C-8365B7D342BA}" sibTransId="{7ACAE059-0B2F-4CEC-AF83-99DF96BDE4B5}"/>
    <dgm:cxn modelId="{5B2500C0-4516-4302-AC2F-803442373C21}" type="presOf" srcId="{D40970BE-FEC9-4359-BA72-81C45E4556AC}" destId="{6982F7B9-C1C4-4832-9FDD-10820B292C86}" srcOrd="0" destOrd="0" presId="urn:microsoft.com/office/officeart/2005/8/layout/radial6"/>
    <dgm:cxn modelId="{A89FF321-F82B-4CA3-91F7-1CA52D1F8236}" type="presOf" srcId="{28D4C76C-B7EA-4B65-BAC3-5E205FC9B419}" destId="{5C37E0FA-17F2-4D06-B5FF-0FDE66CA07A2}" srcOrd="0" destOrd="0" presId="urn:microsoft.com/office/officeart/2005/8/layout/radial6"/>
    <dgm:cxn modelId="{60217952-0908-44B0-A3B4-5B80BFC5B92D}" type="presOf" srcId="{7B653F28-9D31-4E2C-B5F8-0492F759BDC1}" destId="{249841E6-C00E-4E62-8B5E-E4A1ADCA06A7}" srcOrd="0" destOrd="0" presId="urn:microsoft.com/office/officeart/2005/8/layout/radial6"/>
    <dgm:cxn modelId="{D9F2C7F7-79EC-4CE2-B519-80E6A3E66422}" srcId="{EF84E1DC-BF70-4301-95E7-8E7984F52EAD}" destId="{28D4C76C-B7EA-4B65-BAC3-5E205FC9B419}" srcOrd="0" destOrd="0" parTransId="{6BA1710E-41B4-4AF3-A6DB-82325DD56B6A}" sibTransId="{9285C5D2-5852-4E06-84F8-C18D602629D1}"/>
    <dgm:cxn modelId="{71AC643F-E527-45DE-A608-6789D15CFD27}" type="presOf" srcId="{592C5073-4A39-4EA3-A523-EF54D64E5BA8}" destId="{C417936C-545E-471D-9782-C44C5CE57A61}" srcOrd="0" destOrd="0" presId="urn:microsoft.com/office/officeart/2005/8/layout/radial6"/>
    <dgm:cxn modelId="{6298DE90-3A09-4D5F-8A0E-8F89AD53A899}" type="presOf" srcId="{9285C5D2-5852-4E06-84F8-C18D602629D1}" destId="{21F2E468-13A4-4199-915F-EE5674C5440C}" srcOrd="0" destOrd="0" presId="urn:microsoft.com/office/officeart/2005/8/layout/radial6"/>
    <dgm:cxn modelId="{EE29C268-923D-4C0C-88AE-98351B9B1CB9}" type="presOf" srcId="{DA9A007C-0630-449A-ABC6-F6B11AB6B98C}" destId="{255ABAFC-2313-4CA7-9E47-8B2FDD420F54}" srcOrd="0" destOrd="0" presId="urn:microsoft.com/office/officeart/2005/8/layout/radial6"/>
    <dgm:cxn modelId="{C98B9550-9988-4FF2-A3FD-6085A024CFFC}" type="presOf" srcId="{88EA9499-FCFF-4D80-8F87-E8755704FA35}" destId="{BFFBA289-1CF0-4A30-9AEB-2C1B5ED91E44}" srcOrd="0" destOrd="0" presId="urn:microsoft.com/office/officeart/2005/8/layout/radial6"/>
    <dgm:cxn modelId="{AAE0C4A8-75FB-439C-9733-993C98683B39}" type="presParOf" srcId="{249841E6-C00E-4E62-8B5E-E4A1ADCA06A7}" destId="{327DBAD5-64C7-45AB-A2B1-A6A8B4C420F8}" srcOrd="0" destOrd="0" presId="urn:microsoft.com/office/officeart/2005/8/layout/radial6"/>
    <dgm:cxn modelId="{D675992C-3281-4FC6-9529-A972CE71B096}" type="presParOf" srcId="{249841E6-C00E-4E62-8B5E-E4A1ADCA06A7}" destId="{5C37E0FA-17F2-4D06-B5FF-0FDE66CA07A2}" srcOrd="1" destOrd="0" presId="urn:microsoft.com/office/officeart/2005/8/layout/radial6"/>
    <dgm:cxn modelId="{44F35264-21BA-4CAD-BE3C-7C5082504BE3}" type="presParOf" srcId="{249841E6-C00E-4E62-8B5E-E4A1ADCA06A7}" destId="{0B94757F-6C84-47C0-9DF3-5DE463C907F5}" srcOrd="2" destOrd="0" presId="urn:microsoft.com/office/officeart/2005/8/layout/radial6"/>
    <dgm:cxn modelId="{4FB9E530-56F7-4A84-A609-3D4763CA1152}" type="presParOf" srcId="{249841E6-C00E-4E62-8B5E-E4A1ADCA06A7}" destId="{21F2E468-13A4-4199-915F-EE5674C5440C}" srcOrd="3" destOrd="0" presId="urn:microsoft.com/office/officeart/2005/8/layout/radial6"/>
    <dgm:cxn modelId="{75C0463A-286C-4216-9DD0-B6A28D1337AF}" type="presParOf" srcId="{249841E6-C00E-4E62-8B5E-E4A1ADCA06A7}" destId="{BFFBA289-1CF0-4A30-9AEB-2C1B5ED91E44}" srcOrd="4" destOrd="0" presId="urn:microsoft.com/office/officeart/2005/8/layout/radial6"/>
    <dgm:cxn modelId="{D4CC6638-B4F6-43B5-9627-86A585497122}" type="presParOf" srcId="{249841E6-C00E-4E62-8B5E-E4A1ADCA06A7}" destId="{D5F13B18-BF1D-45DF-BFFC-F88E53588D10}" srcOrd="5" destOrd="0" presId="urn:microsoft.com/office/officeart/2005/8/layout/radial6"/>
    <dgm:cxn modelId="{47B63C83-8B51-40FD-9EE1-D3CB7A9B4DD1}" type="presParOf" srcId="{249841E6-C00E-4E62-8B5E-E4A1ADCA06A7}" destId="{A291028C-87B0-47A2-ABE5-9888CDDAE61A}" srcOrd="6" destOrd="0" presId="urn:microsoft.com/office/officeart/2005/8/layout/radial6"/>
    <dgm:cxn modelId="{0B423C59-F068-43BD-B9C5-66D18675B9F5}" type="presParOf" srcId="{249841E6-C00E-4E62-8B5E-E4A1ADCA06A7}" destId="{255ABAFC-2313-4CA7-9E47-8B2FDD420F54}" srcOrd="7" destOrd="0" presId="urn:microsoft.com/office/officeart/2005/8/layout/radial6"/>
    <dgm:cxn modelId="{B68712C5-1FD4-4ECC-887E-517BE3C12BCE}" type="presParOf" srcId="{249841E6-C00E-4E62-8B5E-E4A1ADCA06A7}" destId="{B9DE0AD7-29AA-4620-B6BE-6E92DEC472ED}" srcOrd="8" destOrd="0" presId="urn:microsoft.com/office/officeart/2005/8/layout/radial6"/>
    <dgm:cxn modelId="{58E48192-F770-4903-BF2D-3342117D4B98}" type="presParOf" srcId="{249841E6-C00E-4E62-8B5E-E4A1ADCA06A7}" destId="{C417936C-545E-471D-9782-C44C5CE57A61}" srcOrd="9" destOrd="0" presId="urn:microsoft.com/office/officeart/2005/8/layout/radial6"/>
    <dgm:cxn modelId="{CEC80E37-9C24-4B43-80CF-2AD85EA7E67C}" type="presParOf" srcId="{249841E6-C00E-4E62-8B5E-E4A1ADCA06A7}" destId="{777F8D27-720D-4762-AEF2-C10D61D71EBA}" srcOrd="10" destOrd="0" presId="urn:microsoft.com/office/officeart/2005/8/layout/radial6"/>
    <dgm:cxn modelId="{8391F6CE-913A-4E9B-94B3-4831E4D7F868}" type="presParOf" srcId="{249841E6-C00E-4E62-8B5E-E4A1ADCA06A7}" destId="{D800820F-013C-4657-9462-01099B551962}" srcOrd="11" destOrd="0" presId="urn:microsoft.com/office/officeart/2005/8/layout/radial6"/>
    <dgm:cxn modelId="{5BD7D5D9-77EE-4995-B045-5D12741561DE}" type="presParOf" srcId="{249841E6-C00E-4E62-8B5E-E4A1ADCA06A7}" destId="{6982F7B9-C1C4-4832-9FDD-10820B292C86}" srcOrd="12"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D94E7-22A9-443E-AD62-1E6D6D77E819}" type="datetimeFigureOut">
              <a:rPr lang="en-US" smtClean="0"/>
              <a:pPr/>
              <a:t>7/31/2020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79940B-FC64-4AA1-A1A9-1D387F7AFD7D}"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D679940B-FC64-4AA1-A1A9-1D387F7AFD7D}" type="slidenum">
              <a:rPr lang="en-IN" smtClean="0"/>
              <a:pPr/>
              <a:t>5</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7/31/2020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7/31/2020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7/31/2020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smtClean="0">
                <a:solidFill>
                  <a:srgbClr val="002060"/>
                </a:solidFill>
                <a:latin typeface="Times New Roman" pitchFamily="18" charset="0"/>
                <a:cs typeface="Times New Roman" pitchFamily="18" charset="0"/>
              </a:rPr>
              <a:t>STRUCTURE OF A FOUR FOLD LESSON PLAN</a:t>
            </a:r>
            <a:endParaRPr lang="en-IN" b="1" dirty="0">
              <a:solidFill>
                <a:srgbClr val="00206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lnSpcReduction="10000"/>
          </a:bodyPr>
          <a:lstStyle/>
          <a:p>
            <a:pPr algn="ctr"/>
            <a:r>
              <a:rPr lang="en-IN" sz="1600" b="1" dirty="0" smtClean="0">
                <a:solidFill>
                  <a:srgbClr val="FF0000"/>
                </a:solidFill>
                <a:latin typeface="Times New Roman" pitchFamily="18" charset="0"/>
                <a:cs typeface="Times New Roman" pitchFamily="18" charset="0"/>
              </a:rPr>
              <a:t>Dr. NAMBARU MARY SUNEETHA</a:t>
            </a:r>
          </a:p>
          <a:p>
            <a:pPr algn="ctr"/>
            <a:r>
              <a:rPr lang="en-IN" sz="1600" b="1" dirty="0" smtClean="0">
                <a:solidFill>
                  <a:srgbClr val="FF0000"/>
                </a:solidFill>
                <a:latin typeface="Times New Roman" pitchFamily="18" charset="0"/>
                <a:cs typeface="Times New Roman" pitchFamily="18" charset="0"/>
              </a:rPr>
              <a:t>Assistant Professor</a:t>
            </a:r>
          </a:p>
          <a:p>
            <a:pPr algn="ctr"/>
            <a:r>
              <a:rPr lang="en-IN" sz="1600" b="1" dirty="0" smtClean="0">
                <a:solidFill>
                  <a:schemeClr val="tx1"/>
                </a:solidFill>
                <a:latin typeface="Times New Roman" pitchFamily="18" charset="0"/>
                <a:cs typeface="Times New Roman" pitchFamily="18" charset="0"/>
              </a:rPr>
              <a:t>MEASI College of Education</a:t>
            </a:r>
          </a:p>
          <a:p>
            <a:pPr algn="ctr"/>
            <a:r>
              <a:rPr lang="en-IN" sz="1600" b="1" dirty="0" smtClean="0">
                <a:solidFill>
                  <a:srgbClr val="FF0000"/>
                </a:solidFill>
                <a:latin typeface="Times New Roman" pitchFamily="18" charset="0"/>
                <a:cs typeface="Times New Roman" pitchFamily="18" charset="0"/>
              </a:rPr>
              <a:t>No.2, </a:t>
            </a:r>
            <a:r>
              <a:rPr lang="en-IN" sz="1600" b="1" dirty="0" err="1" smtClean="0">
                <a:solidFill>
                  <a:srgbClr val="FF0000"/>
                </a:solidFill>
                <a:latin typeface="Times New Roman" pitchFamily="18" charset="0"/>
                <a:cs typeface="Times New Roman" pitchFamily="18" charset="0"/>
              </a:rPr>
              <a:t>Demellows</a:t>
            </a:r>
            <a:r>
              <a:rPr lang="en-IN" sz="1600" b="1" dirty="0" smtClean="0">
                <a:solidFill>
                  <a:srgbClr val="FF0000"/>
                </a:solidFill>
                <a:latin typeface="Times New Roman" pitchFamily="18" charset="0"/>
                <a:cs typeface="Times New Roman" pitchFamily="18" charset="0"/>
              </a:rPr>
              <a:t> Road, </a:t>
            </a:r>
            <a:r>
              <a:rPr lang="en-IN" sz="1600" b="1" dirty="0" err="1" smtClean="0">
                <a:solidFill>
                  <a:srgbClr val="FF0000"/>
                </a:solidFill>
                <a:latin typeface="Times New Roman" pitchFamily="18" charset="0"/>
                <a:cs typeface="Times New Roman" pitchFamily="18" charset="0"/>
              </a:rPr>
              <a:t>Choolai</a:t>
            </a:r>
            <a:r>
              <a:rPr lang="en-IN" sz="1600" b="1" dirty="0" smtClean="0">
                <a:solidFill>
                  <a:srgbClr val="FF0000"/>
                </a:solidFill>
                <a:latin typeface="Times New Roman" pitchFamily="18" charset="0"/>
                <a:cs typeface="Times New Roman" pitchFamily="18" charset="0"/>
              </a:rPr>
              <a:t>, Chennai-600112.</a:t>
            </a:r>
            <a:endParaRPr lang="en-IN" sz="16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873691"/>
          </a:xfrm>
        </p:spPr>
        <p:txBody>
          <a:bodyPr numCol="1">
            <a:normAutofit/>
          </a:bodyPr>
          <a:lstStyle/>
          <a:p>
            <a:pPr algn="just"/>
            <a:r>
              <a:rPr lang="en-US" b="1" i="1" dirty="0" smtClean="0">
                <a:solidFill>
                  <a:srgbClr val="C00000"/>
                </a:solidFill>
                <a:latin typeface="Times New Roman" pitchFamily="18" charset="0"/>
                <a:cs typeface="Times New Roman" pitchFamily="18" charset="0"/>
              </a:rPr>
              <a:t>The new ideas or knowledge learnt should be compared and  associated  with  already  known ideas and facts. </a:t>
            </a:r>
          </a:p>
          <a:p>
            <a:pPr algn="just"/>
            <a:r>
              <a:rPr lang="en-US" b="1" i="1" dirty="0" smtClean="0">
                <a:solidFill>
                  <a:schemeClr val="tx2"/>
                </a:solidFill>
                <a:latin typeface="Times New Roman" pitchFamily="18" charset="0"/>
                <a:cs typeface="Times New Roman" pitchFamily="18" charset="0"/>
              </a:rPr>
              <a:t>This step is most important when the teacher is establishing principles or generalizing definitions.</a:t>
            </a:r>
            <a:endParaRPr lang="en-IN" b="1" i="1" dirty="0">
              <a:solidFill>
                <a:schemeClr val="tx2"/>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Step-3 Comparison or Association</a:t>
            </a:r>
            <a:endParaRPr lang="en-IN"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numCol="1">
            <a:normAutofit/>
          </a:bodyPr>
          <a:lstStyle/>
          <a:p>
            <a:pPr algn="just"/>
            <a:r>
              <a:rPr lang="en-US" b="1" i="1" dirty="0" smtClean="0">
                <a:solidFill>
                  <a:schemeClr val="tx2"/>
                </a:solidFill>
                <a:latin typeface="Times New Roman" pitchFamily="18" charset="0"/>
                <a:cs typeface="Times New Roman" pitchFamily="18" charset="0"/>
              </a:rPr>
              <a:t>Students should draw out the conclusion themselves. </a:t>
            </a:r>
          </a:p>
          <a:p>
            <a:pPr algn="just"/>
            <a:r>
              <a:rPr lang="en-US" b="1" i="1" dirty="0" smtClean="0">
                <a:solidFill>
                  <a:srgbClr val="C00000"/>
                </a:solidFill>
                <a:latin typeface="Times New Roman" pitchFamily="18" charset="0"/>
                <a:cs typeface="Times New Roman" pitchFamily="18" charset="0"/>
              </a:rPr>
              <a:t>Their generalizations  may  be  incomplete  or irrelevant. </a:t>
            </a:r>
          </a:p>
          <a:p>
            <a:pPr algn="just"/>
            <a:r>
              <a:rPr lang="en-US" b="1" i="1" dirty="0" smtClean="0">
                <a:solidFill>
                  <a:schemeClr val="tx2"/>
                </a:solidFill>
                <a:latin typeface="Times New Roman" pitchFamily="18" charset="0"/>
                <a:cs typeface="Times New Roman" pitchFamily="18" charset="0"/>
              </a:rPr>
              <a:t>At this time the teacher should guide them to make corrections.</a:t>
            </a:r>
          </a:p>
          <a:p>
            <a:pPr algn="just">
              <a:buNone/>
            </a:pPr>
            <a:endParaRPr lang="en-IN" b="1" i="1" dirty="0">
              <a:solidFill>
                <a:schemeClr val="tx2"/>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Step-4 Generalization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numCol="1">
            <a:normAutofit/>
          </a:bodyPr>
          <a:lstStyle/>
          <a:p>
            <a:pPr algn="just"/>
            <a:r>
              <a:rPr lang="en-US" b="1" i="1" dirty="0" smtClean="0">
                <a:solidFill>
                  <a:schemeClr val="tx2"/>
                </a:solidFill>
                <a:latin typeface="Times New Roman" pitchFamily="18" charset="0"/>
                <a:cs typeface="Times New Roman" pitchFamily="18" charset="0"/>
              </a:rPr>
              <a:t>Any lesson will be incomplete if the past experience is not applied to new life situations. </a:t>
            </a:r>
          </a:p>
          <a:p>
            <a:pPr algn="just"/>
            <a:r>
              <a:rPr lang="en-US" b="1" i="1" dirty="0" smtClean="0">
                <a:solidFill>
                  <a:srgbClr val="C00000"/>
                </a:solidFill>
                <a:latin typeface="Times New Roman" pitchFamily="18" charset="0"/>
                <a:cs typeface="Times New Roman" pitchFamily="18" charset="0"/>
              </a:rPr>
              <a:t>It is always the desire of the students to make use of generalizations and to verify whether they really work in new situations. </a:t>
            </a:r>
          </a:p>
          <a:p>
            <a:pPr algn="just"/>
            <a:r>
              <a:rPr lang="en-US" b="1" i="1" dirty="0" smtClean="0">
                <a:solidFill>
                  <a:schemeClr val="tx2"/>
                </a:solidFill>
                <a:latin typeface="Times New Roman" pitchFamily="18" charset="0"/>
                <a:cs typeface="Times New Roman" pitchFamily="18" charset="0"/>
              </a:rPr>
              <a:t>Knowledge becomes clear and meaningful in this stage.</a:t>
            </a:r>
            <a:endParaRPr lang="en-IN" b="1" i="1" dirty="0">
              <a:solidFill>
                <a:schemeClr val="tx2"/>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Step-5 Application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numCol="1">
            <a:normAutofit/>
          </a:bodyPr>
          <a:lstStyle/>
          <a:p>
            <a:pPr>
              <a:buFont typeface="Wingdings" pitchFamily="2" charset="2"/>
              <a:buChar char="v"/>
            </a:pPr>
            <a:r>
              <a:rPr lang="en-US" i="1" dirty="0" smtClean="0">
                <a:solidFill>
                  <a:srgbClr val="FF0000"/>
                </a:solidFill>
                <a:latin typeface="Times New Roman" pitchFamily="18" charset="0"/>
                <a:cs typeface="Times New Roman" pitchFamily="18" charset="0"/>
              </a:rPr>
              <a:t> </a:t>
            </a:r>
            <a:r>
              <a:rPr lang="en-US" b="1" i="1" dirty="0" smtClean="0">
                <a:latin typeface="Times New Roman" pitchFamily="18" charset="0"/>
                <a:cs typeface="Times New Roman" pitchFamily="18" charset="0"/>
              </a:rPr>
              <a:t>It is generally done by one of the following  ways:</a:t>
            </a:r>
          </a:p>
          <a:p>
            <a:pPr>
              <a:buNone/>
            </a:pPr>
            <a:endParaRPr lang="en-IN" b="1" i="1" dirty="0" smtClean="0">
              <a:latin typeface="Times New Roman" pitchFamily="18" charset="0"/>
              <a:cs typeface="Times New Roman" pitchFamily="18" charset="0"/>
            </a:endParaRPr>
          </a:p>
          <a:p>
            <a:pPr lvl="1"/>
            <a:r>
              <a:rPr lang="en-US" sz="3200" b="1" i="1" dirty="0" smtClean="0">
                <a:solidFill>
                  <a:srgbClr val="C00000"/>
                </a:solidFill>
                <a:latin typeface="Times New Roman" pitchFamily="18" charset="0"/>
                <a:cs typeface="Times New Roman" pitchFamily="18" charset="0"/>
              </a:rPr>
              <a:t>Asking suitable questions on the topic taught  /</a:t>
            </a:r>
            <a:endParaRPr lang="en-IN" sz="3200" b="1" i="1" dirty="0" smtClean="0">
              <a:solidFill>
                <a:srgbClr val="C00000"/>
              </a:solidFill>
              <a:latin typeface="Times New Roman" pitchFamily="18" charset="0"/>
              <a:cs typeface="Times New Roman" pitchFamily="18" charset="0"/>
            </a:endParaRPr>
          </a:p>
          <a:p>
            <a:pPr lvl="1"/>
            <a:r>
              <a:rPr lang="en-US" sz="3200" b="1" i="1" dirty="0" smtClean="0">
                <a:solidFill>
                  <a:srgbClr val="002060"/>
                </a:solidFill>
                <a:latin typeface="Times New Roman" pitchFamily="18" charset="0"/>
                <a:cs typeface="Times New Roman" pitchFamily="18" charset="0"/>
              </a:rPr>
              <a:t>Applying a short objective type test  /</a:t>
            </a:r>
            <a:endParaRPr lang="en-IN" sz="3200" b="1" i="1" dirty="0" smtClean="0">
              <a:solidFill>
                <a:srgbClr val="002060"/>
              </a:solidFill>
              <a:latin typeface="Times New Roman" pitchFamily="18" charset="0"/>
              <a:cs typeface="Times New Roman" pitchFamily="18" charset="0"/>
            </a:endParaRPr>
          </a:p>
          <a:p>
            <a:pPr lvl="1"/>
            <a:r>
              <a:rPr lang="en-US" sz="3200" b="1" i="1" dirty="0" smtClean="0">
                <a:solidFill>
                  <a:srgbClr val="C00000"/>
                </a:solidFill>
                <a:latin typeface="Times New Roman" pitchFamily="18" charset="0"/>
                <a:cs typeface="Times New Roman" pitchFamily="18" charset="0"/>
              </a:rPr>
              <a:t>Asking the students to label the unlabeled sketch/diagram/picture</a:t>
            </a:r>
            <a:endParaRPr lang="en-IN" sz="3200" b="1" i="1" dirty="0">
              <a:solidFill>
                <a:srgbClr val="C0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Step-6 Recapitulation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102291"/>
          </a:xfrm>
        </p:spPr>
        <p:txBody>
          <a:bodyPr numCol="1">
            <a:normAutofit/>
          </a:bodyPr>
          <a:lstStyle/>
          <a:p>
            <a:pPr lvl="0"/>
            <a:r>
              <a:rPr lang="en-US" b="1" i="1" dirty="0" smtClean="0">
                <a:solidFill>
                  <a:srgbClr val="C00000"/>
                </a:solidFill>
                <a:latin typeface="Times New Roman" pitchFamily="18" charset="0"/>
                <a:cs typeface="Times New Roman" pitchFamily="18" charset="0"/>
              </a:rPr>
              <a:t>Regular, well organized and systematic work</a:t>
            </a:r>
            <a:endParaRPr lang="en-IN" b="1" i="1" dirty="0" smtClean="0">
              <a:solidFill>
                <a:srgbClr val="C00000"/>
              </a:solidFill>
              <a:latin typeface="Times New Roman" pitchFamily="18" charset="0"/>
              <a:cs typeface="Times New Roman" pitchFamily="18" charset="0"/>
            </a:endParaRPr>
          </a:p>
          <a:p>
            <a:pPr lvl="0"/>
            <a:r>
              <a:rPr lang="en-US" b="1" i="1" dirty="0" smtClean="0">
                <a:solidFill>
                  <a:srgbClr val="002060"/>
                </a:solidFill>
                <a:latin typeface="Times New Roman" pitchFamily="18" charset="0"/>
                <a:cs typeface="Times New Roman" pitchFamily="18" charset="0"/>
              </a:rPr>
              <a:t>Prompts confidence and self-reliance</a:t>
            </a:r>
            <a:endParaRPr lang="en-IN" b="1" i="1" dirty="0" smtClean="0">
              <a:solidFill>
                <a:srgbClr val="002060"/>
              </a:solidFill>
              <a:latin typeface="Times New Roman" pitchFamily="18" charset="0"/>
              <a:cs typeface="Times New Roman" pitchFamily="18" charset="0"/>
            </a:endParaRPr>
          </a:p>
          <a:p>
            <a:pPr lvl="0"/>
            <a:r>
              <a:rPr lang="en-US" b="1" i="1" dirty="0" smtClean="0">
                <a:solidFill>
                  <a:srgbClr val="C00000"/>
                </a:solidFill>
                <a:latin typeface="Times New Roman" pitchFamily="18" charset="0"/>
                <a:cs typeface="Times New Roman" pitchFamily="18" charset="0"/>
              </a:rPr>
              <a:t>Helps to proceed with particular aims in view</a:t>
            </a:r>
            <a:endParaRPr lang="en-IN" b="1" i="1" dirty="0" smtClean="0">
              <a:solidFill>
                <a:srgbClr val="C00000"/>
              </a:solidFill>
              <a:latin typeface="Times New Roman" pitchFamily="18" charset="0"/>
              <a:cs typeface="Times New Roman" pitchFamily="18" charset="0"/>
            </a:endParaRPr>
          </a:p>
          <a:p>
            <a:pPr lvl="0"/>
            <a:r>
              <a:rPr lang="en-US" b="1" i="1" dirty="0" smtClean="0">
                <a:solidFill>
                  <a:srgbClr val="002060"/>
                </a:solidFill>
                <a:latin typeface="Times New Roman" pitchFamily="18" charset="0"/>
                <a:cs typeface="Times New Roman" pitchFamily="18" charset="0"/>
              </a:rPr>
              <a:t>Establishes proper connections between different lessons of study</a:t>
            </a:r>
          </a:p>
          <a:p>
            <a:pPr lvl="0"/>
            <a:r>
              <a:rPr lang="en-US" b="1" i="1" dirty="0" smtClean="0">
                <a:solidFill>
                  <a:srgbClr val="C00000"/>
                </a:solidFill>
                <a:latin typeface="Times New Roman" pitchFamily="18" charset="0"/>
                <a:cs typeface="Times New Roman" pitchFamily="18" charset="0"/>
              </a:rPr>
              <a:t>Therefore, they provide continuity in the teaching process</a:t>
            </a:r>
            <a:endParaRPr lang="en-IN" b="1" i="1" dirty="0" smtClean="0">
              <a:solidFill>
                <a:srgbClr val="C0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ADVANTAGES OF LESSON PLANNING</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numCol="1">
            <a:normAutofit/>
          </a:bodyPr>
          <a:lstStyle/>
          <a:p>
            <a:pPr lvl="0"/>
            <a:r>
              <a:rPr lang="en-US" b="1" i="1" dirty="0" smtClean="0">
                <a:solidFill>
                  <a:schemeClr val="accent1">
                    <a:lumMod val="75000"/>
                  </a:schemeClr>
                </a:solidFill>
                <a:latin typeface="Times New Roman" pitchFamily="18" charset="0"/>
                <a:cs typeface="Times New Roman" pitchFamily="18" charset="0"/>
              </a:rPr>
              <a:t>Stimulates the teacher to introduce striking questions and illustrations</a:t>
            </a:r>
            <a:endParaRPr lang="en-IN" b="1" i="1" dirty="0" smtClean="0">
              <a:solidFill>
                <a:schemeClr val="accent1">
                  <a:lumMod val="75000"/>
                </a:schemeClr>
              </a:solidFill>
              <a:latin typeface="Times New Roman" pitchFamily="18" charset="0"/>
              <a:cs typeface="Times New Roman" pitchFamily="18" charset="0"/>
            </a:endParaRPr>
          </a:p>
          <a:p>
            <a:pPr lvl="0"/>
            <a:r>
              <a:rPr lang="en-US" b="1" i="1" dirty="0" smtClean="0">
                <a:solidFill>
                  <a:srgbClr val="FF0000"/>
                </a:solidFill>
                <a:latin typeface="Times New Roman" pitchFamily="18" charset="0"/>
                <a:cs typeface="Times New Roman" pitchFamily="18" charset="0"/>
              </a:rPr>
              <a:t>Provides greater freedom in teaching</a:t>
            </a:r>
            <a:endParaRPr lang="en-IN" b="1" i="1" dirty="0" smtClean="0">
              <a:solidFill>
                <a:srgbClr val="FF0000"/>
              </a:solidFill>
              <a:latin typeface="Times New Roman" pitchFamily="18" charset="0"/>
              <a:cs typeface="Times New Roman" pitchFamily="18" charset="0"/>
            </a:endParaRPr>
          </a:p>
          <a:p>
            <a:pPr lvl="0"/>
            <a:r>
              <a:rPr lang="en-US" b="1" i="1" dirty="0" smtClean="0">
                <a:solidFill>
                  <a:schemeClr val="accent1">
                    <a:lumMod val="75000"/>
                  </a:schemeClr>
                </a:solidFill>
                <a:latin typeface="Times New Roman" pitchFamily="18" charset="0"/>
                <a:cs typeface="Times New Roman" pitchFamily="18" charset="0"/>
              </a:rPr>
              <a:t>Helps the teacher to plan the teaching aids to be used in the class, well in advance and also ensure their workability</a:t>
            </a:r>
            <a:endParaRPr lang="en-IN" b="1" i="1" dirty="0" smtClean="0">
              <a:solidFill>
                <a:schemeClr val="accent1">
                  <a:lumMod val="75000"/>
                </a:schemeClr>
              </a:solidFill>
              <a:latin typeface="Times New Roman" pitchFamily="18" charset="0"/>
              <a:cs typeface="Times New Roman" pitchFamily="18" charset="0"/>
            </a:endParaRPr>
          </a:p>
          <a:p>
            <a:pPr lvl="0"/>
            <a:r>
              <a:rPr lang="en-US" b="1" i="1" dirty="0" smtClean="0">
                <a:solidFill>
                  <a:srgbClr val="FF0000"/>
                </a:solidFill>
                <a:latin typeface="Times New Roman" pitchFamily="18" charset="0"/>
                <a:cs typeface="Times New Roman" pitchFamily="18" charset="0"/>
              </a:rPr>
              <a:t>Avoids wastage of time</a:t>
            </a:r>
            <a:endParaRPr lang="en-IN" b="1" i="1" dirty="0">
              <a:solidFill>
                <a:srgbClr val="FF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ADVANTAGES OF LESSON PLANNING</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07091"/>
          </a:xfrm>
        </p:spPr>
        <p:txBody>
          <a:bodyPr numCol="1">
            <a:normAutofit/>
          </a:bodyPr>
          <a:lstStyle/>
          <a:p>
            <a:pPr lvl="1"/>
            <a:r>
              <a:rPr lang="en-US" b="1" i="1" dirty="0" smtClean="0">
                <a:solidFill>
                  <a:srgbClr val="002060"/>
                </a:solidFill>
                <a:latin typeface="Times New Roman" pitchFamily="18" charset="0"/>
                <a:cs typeface="Times New Roman" pitchFamily="18" charset="0"/>
              </a:rPr>
              <a:t>A lesson plan should be </a:t>
            </a:r>
            <a:r>
              <a:rPr lang="en-US" b="1" i="1" u="sng" dirty="0" smtClean="0">
                <a:solidFill>
                  <a:srgbClr val="002060"/>
                </a:solidFill>
                <a:latin typeface="Times New Roman" pitchFamily="18" charset="0"/>
                <a:cs typeface="Times New Roman" pitchFamily="18" charset="0"/>
              </a:rPr>
              <a:t>written and well prepared  </a:t>
            </a:r>
            <a:r>
              <a:rPr lang="en-US" b="1" i="1" dirty="0" smtClean="0">
                <a:solidFill>
                  <a:srgbClr val="002060"/>
                </a:solidFill>
                <a:latin typeface="Times New Roman" pitchFamily="18" charset="0"/>
                <a:cs typeface="Times New Roman" pitchFamily="18" charset="0"/>
              </a:rPr>
              <a:t>assuming that  teacher has  gone through the matter from all aspects</a:t>
            </a:r>
            <a:endParaRPr lang="en-IN" b="1" i="1" dirty="0" smtClean="0">
              <a:solidFill>
                <a:srgbClr val="002060"/>
              </a:solidFill>
              <a:latin typeface="Times New Roman" pitchFamily="18" charset="0"/>
              <a:cs typeface="Times New Roman" pitchFamily="18" charset="0"/>
            </a:endParaRPr>
          </a:p>
          <a:p>
            <a:pPr lvl="1"/>
            <a:r>
              <a:rPr lang="en-US" b="1" i="1" dirty="0" smtClean="0">
                <a:solidFill>
                  <a:srgbClr val="FF0000"/>
                </a:solidFill>
                <a:latin typeface="Times New Roman" pitchFamily="18" charset="0"/>
                <a:cs typeface="Times New Roman" pitchFamily="18" charset="0"/>
              </a:rPr>
              <a:t>General Objectives also called </a:t>
            </a:r>
            <a:r>
              <a:rPr lang="en-US" b="1" i="1" u="sng" dirty="0" smtClean="0">
                <a:solidFill>
                  <a:srgbClr val="FF0000"/>
                </a:solidFill>
                <a:latin typeface="Times New Roman" pitchFamily="18" charset="0"/>
                <a:cs typeface="Times New Roman" pitchFamily="18" charset="0"/>
              </a:rPr>
              <a:t>non-</a:t>
            </a:r>
            <a:r>
              <a:rPr lang="en-US" b="1" i="1" u="sng" dirty="0" err="1" smtClean="0">
                <a:solidFill>
                  <a:srgbClr val="FF0000"/>
                </a:solidFill>
                <a:latin typeface="Times New Roman" pitchFamily="18" charset="0"/>
                <a:cs typeface="Times New Roman" pitchFamily="18" charset="0"/>
              </a:rPr>
              <a:t>behavioural</a:t>
            </a:r>
            <a:r>
              <a:rPr lang="en-US" b="1" i="1" u="sng" dirty="0" smtClean="0">
                <a:solidFill>
                  <a:srgbClr val="FF0000"/>
                </a:solidFill>
                <a:latin typeface="Times New Roman" pitchFamily="18" charset="0"/>
                <a:cs typeface="Times New Roman" pitchFamily="18" charset="0"/>
              </a:rPr>
              <a:t> objectives</a:t>
            </a:r>
            <a:r>
              <a:rPr lang="en-US" b="1" i="1" dirty="0" smtClean="0">
                <a:solidFill>
                  <a:srgbClr val="FF0000"/>
                </a:solidFill>
                <a:latin typeface="Times New Roman" pitchFamily="18" charset="0"/>
                <a:cs typeface="Times New Roman" pitchFamily="18" charset="0"/>
              </a:rPr>
              <a:t>  of  the lesson should be clearly stated</a:t>
            </a:r>
            <a:endParaRPr lang="en-IN" b="1" i="1" dirty="0" smtClean="0">
              <a:solidFill>
                <a:srgbClr val="FF0000"/>
              </a:solidFill>
              <a:latin typeface="Times New Roman" pitchFamily="18" charset="0"/>
              <a:cs typeface="Times New Roman" pitchFamily="18" charset="0"/>
            </a:endParaRPr>
          </a:p>
          <a:p>
            <a:pPr lvl="1"/>
            <a:r>
              <a:rPr lang="en-US" b="1" i="1" dirty="0" smtClean="0">
                <a:solidFill>
                  <a:srgbClr val="002060"/>
                </a:solidFill>
                <a:latin typeface="Times New Roman" pitchFamily="18" charset="0"/>
                <a:cs typeface="Times New Roman" pitchFamily="18" charset="0"/>
              </a:rPr>
              <a:t>Specific objectives also called </a:t>
            </a:r>
            <a:r>
              <a:rPr lang="en-US" b="1" i="1" u="sng" dirty="0" err="1" smtClean="0">
                <a:solidFill>
                  <a:srgbClr val="002060"/>
                </a:solidFill>
                <a:latin typeface="Times New Roman" pitchFamily="18" charset="0"/>
                <a:cs typeface="Times New Roman" pitchFamily="18" charset="0"/>
              </a:rPr>
              <a:t>behavioural</a:t>
            </a:r>
            <a:r>
              <a:rPr lang="en-US" b="1" i="1" u="sng" dirty="0" smtClean="0">
                <a:solidFill>
                  <a:srgbClr val="002060"/>
                </a:solidFill>
                <a:latin typeface="Times New Roman" pitchFamily="18" charset="0"/>
                <a:cs typeface="Times New Roman" pitchFamily="18" charset="0"/>
              </a:rPr>
              <a:t> objectives</a:t>
            </a:r>
            <a:r>
              <a:rPr lang="en-US" b="1" i="1" dirty="0" smtClean="0">
                <a:solidFill>
                  <a:srgbClr val="002060"/>
                </a:solidFill>
                <a:latin typeface="Times New Roman" pitchFamily="18" charset="0"/>
                <a:cs typeface="Times New Roman" pitchFamily="18" charset="0"/>
              </a:rPr>
              <a:t> should be clearly stated</a:t>
            </a:r>
            <a:endParaRPr lang="en-IN" b="1" i="1" dirty="0" smtClean="0">
              <a:solidFill>
                <a:srgbClr val="002060"/>
              </a:solidFill>
              <a:latin typeface="Times New Roman" pitchFamily="18" charset="0"/>
              <a:cs typeface="Times New Roman" pitchFamily="18" charset="0"/>
            </a:endParaRPr>
          </a:p>
          <a:p>
            <a:pPr lvl="1"/>
            <a:r>
              <a:rPr lang="en-US" b="1" i="1" dirty="0" smtClean="0">
                <a:solidFill>
                  <a:srgbClr val="FF0000"/>
                </a:solidFill>
                <a:latin typeface="Times New Roman" pitchFamily="18" charset="0"/>
                <a:cs typeface="Times New Roman" pitchFamily="18" charset="0"/>
              </a:rPr>
              <a:t>Types of teaching aids should be selected according to the situation </a:t>
            </a:r>
            <a:endParaRPr lang="en-IN" b="1" i="1" dirty="0" smtClean="0">
              <a:solidFill>
                <a:srgbClr val="FF0000"/>
              </a:solidFill>
              <a:latin typeface="Times New Roman" pitchFamily="18" charset="0"/>
              <a:cs typeface="Times New Roman" pitchFamily="18" charset="0"/>
            </a:endParaRPr>
          </a:p>
          <a:p>
            <a:pPr lvl="1"/>
            <a:r>
              <a:rPr lang="en-US" b="1" i="1" dirty="0" smtClean="0">
                <a:solidFill>
                  <a:srgbClr val="002060"/>
                </a:solidFill>
                <a:latin typeface="Times New Roman" pitchFamily="18" charset="0"/>
                <a:cs typeface="Times New Roman" pitchFamily="18" charset="0"/>
              </a:rPr>
              <a:t>Content, </a:t>
            </a:r>
            <a:r>
              <a:rPr lang="en-US" b="1" i="1" smtClean="0">
                <a:solidFill>
                  <a:srgbClr val="002060"/>
                </a:solidFill>
                <a:latin typeface="Times New Roman" pitchFamily="18" charset="0"/>
                <a:cs typeface="Times New Roman" pitchFamily="18" charset="0"/>
              </a:rPr>
              <a:t>learning experiences, </a:t>
            </a:r>
            <a:r>
              <a:rPr lang="en-US" b="1" i="1" dirty="0" smtClean="0">
                <a:solidFill>
                  <a:srgbClr val="002060"/>
                </a:solidFill>
                <a:latin typeface="Times New Roman" pitchFamily="18" charset="0"/>
                <a:cs typeface="Times New Roman" pitchFamily="18" charset="0"/>
              </a:rPr>
              <a:t>evaluation tools and procedure should  be  stated</a:t>
            </a:r>
            <a:endParaRPr lang="en-IN" b="1" i="1" dirty="0" smtClean="0">
              <a:solidFill>
                <a:srgbClr val="00206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CRITERIA OF A GOOD LESSON PLAN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normAutofit/>
          </a:bodyPr>
          <a:lstStyle/>
          <a:p>
            <a:pPr algn="ctr"/>
            <a:r>
              <a:rPr lang="en-IN" sz="3200" b="1" dirty="0" smtClean="0">
                <a:latin typeface="Times New Roman" pitchFamily="18" charset="0"/>
                <a:cs typeface="Times New Roman" pitchFamily="18" charset="0"/>
              </a:rPr>
              <a:t>STRUCTURE OF A FOUR FOLD LESSON PLAN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numCol="2">
            <a:normAutofit/>
          </a:bodyPr>
          <a:lstStyle/>
          <a:p>
            <a:r>
              <a:rPr lang="en-US" sz="2800" b="1" i="1" dirty="0" smtClean="0">
                <a:solidFill>
                  <a:schemeClr val="tx2">
                    <a:lumMod val="75000"/>
                  </a:schemeClr>
                </a:solidFill>
                <a:latin typeface="Times New Roman" pitchFamily="18" charset="0"/>
                <a:cs typeface="Times New Roman" pitchFamily="18" charset="0"/>
              </a:rPr>
              <a:t>Name of the School: X</a:t>
            </a:r>
          </a:p>
          <a:p>
            <a:endParaRPr lang="en-US" sz="2800" b="1" i="1" dirty="0" smtClean="0">
              <a:solidFill>
                <a:schemeClr val="tx2">
                  <a:lumMod val="75000"/>
                </a:schemeClr>
              </a:solidFill>
              <a:latin typeface="Times New Roman" pitchFamily="18" charset="0"/>
              <a:cs typeface="Times New Roman" pitchFamily="18" charset="0"/>
            </a:endParaRPr>
          </a:p>
          <a:p>
            <a:r>
              <a:rPr lang="en-US" sz="2800" b="1" i="1" dirty="0" smtClean="0">
                <a:solidFill>
                  <a:srgbClr val="FF0000"/>
                </a:solidFill>
                <a:latin typeface="Times New Roman" pitchFamily="18" charset="0"/>
                <a:cs typeface="Times New Roman" pitchFamily="18" charset="0"/>
              </a:rPr>
              <a:t>Standard: XI</a:t>
            </a:r>
            <a:r>
              <a:rPr lang="en-US" sz="2800" b="1" i="1" dirty="0" smtClean="0">
                <a:solidFill>
                  <a:schemeClr val="tx2">
                    <a:lumMod val="75000"/>
                  </a:schemeClr>
                </a:solidFill>
                <a:latin typeface="Times New Roman" pitchFamily="18" charset="0"/>
                <a:cs typeface="Times New Roman" pitchFamily="18" charset="0"/>
              </a:rPr>
              <a:t>	</a:t>
            </a:r>
          </a:p>
          <a:p>
            <a:pPr>
              <a:buNone/>
            </a:pPr>
            <a:endParaRPr lang="en-US" sz="2800" b="1" i="1" dirty="0" smtClean="0">
              <a:solidFill>
                <a:schemeClr val="tx2">
                  <a:lumMod val="75000"/>
                </a:schemeClr>
              </a:solidFill>
              <a:latin typeface="Times New Roman" pitchFamily="18" charset="0"/>
              <a:cs typeface="Times New Roman" pitchFamily="18" charset="0"/>
            </a:endParaRPr>
          </a:p>
          <a:p>
            <a:r>
              <a:rPr lang="en-US" sz="2800" b="1" i="1" dirty="0" smtClean="0">
                <a:solidFill>
                  <a:schemeClr val="tx2">
                    <a:lumMod val="75000"/>
                  </a:schemeClr>
                </a:solidFill>
                <a:latin typeface="Times New Roman" pitchFamily="18" charset="0"/>
                <a:cs typeface="Times New Roman" pitchFamily="18" charset="0"/>
              </a:rPr>
              <a:t>Subject: Economics</a:t>
            </a:r>
          </a:p>
          <a:p>
            <a:pPr>
              <a:buNone/>
            </a:pPr>
            <a:endParaRPr lang="en-US" sz="2800" b="1" i="1" dirty="0" smtClean="0">
              <a:solidFill>
                <a:schemeClr val="tx2">
                  <a:lumMod val="75000"/>
                </a:schemeClr>
              </a:solidFill>
              <a:latin typeface="Times New Roman" pitchFamily="18" charset="0"/>
              <a:cs typeface="Times New Roman" pitchFamily="18" charset="0"/>
            </a:endParaRPr>
          </a:p>
          <a:p>
            <a:r>
              <a:rPr lang="en-US" sz="2800" b="1" i="1" dirty="0" smtClean="0">
                <a:solidFill>
                  <a:srgbClr val="FF0000"/>
                </a:solidFill>
                <a:latin typeface="Times New Roman" pitchFamily="18" charset="0"/>
                <a:cs typeface="Times New Roman" pitchFamily="18" charset="0"/>
              </a:rPr>
              <a:t>Topic: Course of Price</a:t>
            </a:r>
          </a:p>
          <a:p>
            <a:pPr>
              <a:buNone/>
            </a:pPr>
            <a:endParaRPr lang="en-US" sz="2800" b="1" i="1" dirty="0" smtClean="0">
              <a:solidFill>
                <a:schemeClr val="tx2">
                  <a:lumMod val="75000"/>
                </a:schemeClr>
              </a:solidFill>
              <a:latin typeface="Times New Roman" pitchFamily="18" charset="0"/>
              <a:cs typeface="Times New Roman" pitchFamily="18" charset="0"/>
            </a:endParaRPr>
          </a:p>
          <a:p>
            <a:r>
              <a:rPr lang="en-US" sz="2800" b="1" i="1" dirty="0" smtClean="0">
                <a:solidFill>
                  <a:srgbClr val="FF0000"/>
                </a:solidFill>
                <a:latin typeface="Times New Roman" pitchFamily="18" charset="0"/>
                <a:cs typeface="Times New Roman" pitchFamily="18" charset="0"/>
              </a:rPr>
              <a:t>Name of the Student: X</a:t>
            </a:r>
          </a:p>
          <a:p>
            <a:pPr>
              <a:buNone/>
            </a:pPr>
            <a:endParaRPr lang="en-US" sz="2800" b="1" i="1" dirty="0" smtClean="0">
              <a:solidFill>
                <a:schemeClr val="tx2">
                  <a:lumMod val="75000"/>
                </a:schemeClr>
              </a:solidFill>
              <a:latin typeface="Times New Roman" pitchFamily="18" charset="0"/>
              <a:cs typeface="Times New Roman" pitchFamily="18" charset="0"/>
            </a:endParaRPr>
          </a:p>
          <a:p>
            <a:pPr>
              <a:buNone/>
            </a:pPr>
            <a:endParaRPr lang="en-US" sz="2800" b="1" i="1" dirty="0" smtClean="0">
              <a:solidFill>
                <a:schemeClr val="tx2">
                  <a:lumMod val="75000"/>
                </a:schemeClr>
              </a:solidFill>
              <a:latin typeface="Times New Roman" pitchFamily="18" charset="0"/>
              <a:cs typeface="Times New Roman" pitchFamily="18" charset="0"/>
            </a:endParaRPr>
          </a:p>
          <a:p>
            <a:r>
              <a:rPr lang="en-US" sz="2800" b="1" i="1" dirty="0" smtClean="0">
                <a:solidFill>
                  <a:schemeClr val="tx2">
                    <a:lumMod val="75000"/>
                  </a:schemeClr>
                </a:solidFill>
                <a:latin typeface="Times New Roman" pitchFamily="18" charset="0"/>
                <a:cs typeface="Times New Roman" pitchFamily="18" charset="0"/>
              </a:rPr>
              <a:t>Name of the Guide Teacher: X</a:t>
            </a:r>
          </a:p>
          <a:p>
            <a:pPr>
              <a:buNone/>
            </a:pPr>
            <a:endParaRPr lang="en-IN" sz="2800" b="1" i="1" dirty="0" smtClean="0">
              <a:solidFill>
                <a:schemeClr val="tx2">
                  <a:lumMod val="75000"/>
                </a:schemeClr>
              </a:solidFill>
              <a:latin typeface="Times New Roman" pitchFamily="18" charset="0"/>
              <a:cs typeface="Times New Roman" pitchFamily="18" charset="0"/>
            </a:endParaRPr>
          </a:p>
          <a:p>
            <a:r>
              <a:rPr lang="en-IN" sz="2800" b="1" i="1" dirty="0" smtClean="0">
                <a:solidFill>
                  <a:srgbClr val="FF0000"/>
                </a:solidFill>
                <a:latin typeface="Times New Roman" pitchFamily="18" charset="0"/>
                <a:cs typeface="Times New Roman" pitchFamily="18" charset="0"/>
              </a:rPr>
              <a:t>Date: X</a:t>
            </a:r>
          </a:p>
          <a:p>
            <a:endParaRPr lang="en-IN" sz="2800" b="1" i="1" dirty="0" smtClean="0">
              <a:solidFill>
                <a:srgbClr val="FF0000"/>
              </a:solidFill>
              <a:latin typeface="Times New Roman" pitchFamily="18" charset="0"/>
              <a:cs typeface="Times New Roman" pitchFamily="18" charset="0"/>
            </a:endParaRPr>
          </a:p>
          <a:p>
            <a:r>
              <a:rPr lang="en-US" sz="2800" b="1" i="1" dirty="0" smtClean="0">
                <a:solidFill>
                  <a:schemeClr val="tx2">
                    <a:lumMod val="75000"/>
                  </a:schemeClr>
                </a:solidFill>
                <a:latin typeface="Times New Roman" pitchFamily="18" charset="0"/>
                <a:cs typeface="Times New Roman" pitchFamily="18" charset="0"/>
              </a:rPr>
              <a:t>Time: 45 Minutes</a:t>
            </a:r>
            <a:endParaRPr lang="en-IN" sz="2800" b="1" i="1" dirty="0" smtClean="0">
              <a:solidFill>
                <a:schemeClr val="tx2">
                  <a:lumMod val="75000"/>
                </a:schemeClr>
              </a:solidFill>
              <a:latin typeface="Times New Roman" pitchFamily="18" charset="0"/>
              <a:cs typeface="Times New Roman" pitchFamily="18" charset="0"/>
            </a:endParaRPr>
          </a:p>
          <a:p>
            <a:pPr>
              <a:buNone/>
            </a:pPr>
            <a:endParaRPr lang="en-IN" b="1" i="1" dirty="0" smtClean="0">
              <a:solidFill>
                <a:srgbClr val="FF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254691"/>
          </a:xfrm>
        </p:spPr>
        <p:txBody>
          <a:bodyPr numCol="1">
            <a:normAutofit fontScale="70000" lnSpcReduction="20000"/>
          </a:bodyPr>
          <a:lstStyle/>
          <a:p>
            <a:pPr lvl="0" algn="just">
              <a:buNone/>
            </a:pPr>
            <a:r>
              <a:rPr lang="en-US" sz="4600" b="1" i="1" dirty="0" smtClean="0">
                <a:solidFill>
                  <a:srgbClr val="FF0000"/>
                </a:solidFill>
                <a:latin typeface="Times New Roman" pitchFamily="18" charset="0"/>
                <a:cs typeface="Times New Roman" pitchFamily="18" charset="0"/>
              </a:rPr>
              <a:t>The student:</a:t>
            </a:r>
          </a:p>
          <a:p>
            <a:pPr lvl="0" algn="just"/>
            <a:r>
              <a:rPr lang="en-US" sz="4600" b="1" i="1" dirty="0" smtClean="0">
                <a:solidFill>
                  <a:schemeClr val="tx2"/>
                </a:solidFill>
                <a:latin typeface="Times New Roman" pitchFamily="18" charset="0"/>
                <a:cs typeface="Times New Roman" pitchFamily="18" charset="0"/>
              </a:rPr>
              <a:t>Recalls and recognizes the economic problems of the price rise in India.</a:t>
            </a:r>
            <a:endParaRPr lang="en-IN" sz="4600" b="1" i="1" dirty="0" smtClean="0">
              <a:solidFill>
                <a:schemeClr val="tx2"/>
              </a:solidFill>
              <a:latin typeface="Times New Roman" pitchFamily="18" charset="0"/>
              <a:cs typeface="Times New Roman" pitchFamily="18" charset="0"/>
            </a:endParaRPr>
          </a:p>
          <a:p>
            <a:pPr lvl="0" algn="just"/>
            <a:r>
              <a:rPr lang="en-US" sz="4600" b="1" i="1" dirty="0" smtClean="0">
                <a:solidFill>
                  <a:srgbClr val="FF0000"/>
                </a:solidFill>
                <a:latin typeface="Times New Roman" pitchFamily="18" charset="0"/>
                <a:cs typeface="Times New Roman" pitchFamily="18" charset="0"/>
              </a:rPr>
              <a:t>Understands the relationship between prices and purchasing power of money.</a:t>
            </a:r>
            <a:endParaRPr lang="en-IN" sz="4600" b="1" i="1" dirty="0" smtClean="0">
              <a:solidFill>
                <a:srgbClr val="FF0000"/>
              </a:solidFill>
              <a:latin typeface="Times New Roman" pitchFamily="18" charset="0"/>
              <a:cs typeface="Times New Roman" pitchFamily="18" charset="0"/>
            </a:endParaRPr>
          </a:p>
          <a:p>
            <a:pPr lvl="0" algn="just"/>
            <a:r>
              <a:rPr lang="en-US" sz="4600" b="1" i="1" dirty="0" smtClean="0">
                <a:solidFill>
                  <a:schemeClr val="tx2"/>
                </a:solidFill>
                <a:latin typeface="Times New Roman" pitchFamily="18" charset="0"/>
                <a:cs typeface="Times New Roman" pitchFamily="18" charset="0"/>
              </a:rPr>
              <a:t>Compares the prices of different commodities from time to time and from place to place.</a:t>
            </a:r>
            <a:endParaRPr lang="en-IN" sz="4600" b="1" i="1" dirty="0" smtClean="0">
              <a:solidFill>
                <a:schemeClr val="tx2"/>
              </a:solidFill>
              <a:latin typeface="Times New Roman" pitchFamily="18" charset="0"/>
              <a:cs typeface="Times New Roman" pitchFamily="18" charset="0"/>
            </a:endParaRPr>
          </a:p>
          <a:p>
            <a:pPr lvl="0" algn="just"/>
            <a:r>
              <a:rPr lang="en-US" sz="4600" b="1" i="1" dirty="0" smtClean="0">
                <a:solidFill>
                  <a:srgbClr val="FF0000"/>
                </a:solidFill>
                <a:latin typeface="Times New Roman" pitchFamily="18" charset="0"/>
                <a:cs typeface="Times New Roman" pitchFamily="18" charset="0"/>
              </a:rPr>
              <a:t>Explains the effect of rising price on the growth and development of an Economy.</a:t>
            </a:r>
          </a:p>
          <a:p>
            <a:pPr>
              <a:buNone/>
            </a:pP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contd</a:t>
            </a:r>
            <a:r>
              <a:rPr lang="en-US" sz="2800" b="1" i="1" dirty="0" smtClean="0">
                <a:latin typeface="Times New Roman" pitchFamily="18" charset="0"/>
                <a:cs typeface="Times New Roman" pitchFamily="18" charset="0"/>
              </a:rPr>
              <a:t>…..</a:t>
            </a:r>
            <a:endParaRPr lang="en-IN" b="1" i="1" dirty="0" smtClean="0">
              <a:solidFill>
                <a:srgbClr val="FF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INSTRUCTIONAL OBJECTIVES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IN" b="1" dirty="0" smtClean="0">
                <a:latin typeface="Times New Roman" pitchFamily="18" charset="0"/>
                <a:cs typeface="Times New Roman" pitchFamily="18" charset="0"/>
              </a:rPr>
              <a:t>OBJECTIVES</a:t>
            </a:r>
            <a:endParaRPr lang="en-IN"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419600"/>
          </a:xfrm>
        </p:spPr>
        <p:txBody>
          <a:bodyPr numCol="1">
            <a:normAutofit fontScale="85000" lnSpcReduction="20000"/>
          </a:bodyPr>
          <a:lstStyle/>
          <a:p>
            <a:pPr lvl="0" algn="just">
              <a:buNone/>
            </a:pPr>
            <a:r>
              <a:rPr lang="en-US" sz="3800" b="1" i="1" dirty="0" smtClean="0">
                <a:solidFill>
                  <a:srgbClr val="FF0000"/>
                </a:solidFill>
                <a:latin typeface="Times New Roman" pitchFamily="18" charset="0"/>
                <a:cs typeface="Times New Roman" pitchFamily="18" charset="0"/>
              </a:rPr>
              <a:t>The student:</a:t>
            </a:r>
          </a:p>
          <a:p>
            <a:pPr algn="just"/>
            <a:r>
              <a:rPr lang="en-US" sz="3800" b="1" i="1" dirty="0" smtClean="0">
                <a:solidFill>
                  <a:schemeClr val="tx2"/>
                </a:solidFill>
                <a:latin typeface="Times New Roman" pitchFamily="18" charset="0"/>
                <a:cs typeface="Times New Roman" pitchFamily="18" charset="0"/>
              </a:rPr>
              <a:t>Lists out the various types of indicators of price trend</a:t>
            </a:r>
            <a:endParaRPr lang="en-US" sz="3800" b="1" i="1" dirty="0" smtClean="0">
              <a:solidFill>
                <a:schemeClr val="tx2">
                  <a:lumMod val="75000"/>
                </a:schemeClr>
              </a:solidFill>
              <a:latin typeface="Times New Roman" pitchFamily="18" charset="0"/>
              <a:cs typeface="Times New Roman" pitchFamily="18" charset="0"/>
            </a:endParaRPr>
          </a:p>
          <a:p>
            <a:pPr lvl="0" algn="just"/>
            <a:r>
              <a:rPr lang="en-US" sz="3800" b="1" i="1" dirty="0" smtClean="0">
                <a:solidFill>
                  <a:srgbClr val="FF0000"/>
                </a:solidFill>
                <a:latin typeface="Times New Roman" pitchFamily="18" charset="0"/>
                <a:cs typeface="Times New Roman" pitchFamily="18" charset="0"/>
              </a:rPr>
              <a:t>Examines the necessity of revising trend of prices</a:t>
            </a:r>
            <a:endParaRPr lang="en-IN" sz="3800" b="1" i="1" dirty="0" smtClean="0">
              <a:solidFill>
                <a:srgbClr val="FF0000"/>
              </a:solidFill>
              <a:latin typeface="Times New Roman" pitchFamily="18" charset="0"/>
              <a:cs typeface="Times New Roman" pitchFamily="18" charset="0"/>
            </a:endParaRPr>
          </a:p>
          <a:p>
            <a:pPr lvl="0" algn="just"/>
            <a:r>
              <a:rPr lang="en-US" sz="3800" b="1" i="1" dirty="0" smtClean="0">
                <a:solidFill>
                  <a:schemeClr val="tx2">
                    <a:lumMod val="75000"/>
                  </a:schemeClr>
                </a:solidFill>
                <a:latin typeface="Times New Roman" pitchFamily="18" charset="0"/>
                <a:cs typeface="Times New Roman" pitchFamily="18" charset="0"/>
              </a:rPr>
              <a:t>Classifies various causes of price rise</a:t>
            </a:r>
            <a:endParaRPr lang="en-IN" sz="3800" b="1" i="1" dirty="0" smtClean="0">
              <a:solidFill>
                <a:schemeClr val="tx2">
                  <a:lumMod val="75000"/>
                </a:schemeClr>
              </a:solidFill>
              <a:latin typeface="Times New Roman" pitchFamily="18" charset="0"/>
              <a:cs typeface="Times New Roman" pitchFamily="18" charset="0"/>
            </a:endParaRPr>
          </a:p>
          <a:p>
            <a:pPr lvl="0" algn="just"/>
            <a:r>
              <a:rPr lang="en-US" sz="3800" b="1" i="1" dirty="0" smtClean="0">
                <a:solidFill>
                  <a:srgbClr val="FF0000"/>
                </a:solidFill>
                <a:latin typeface="Times New Roman" pitchFamily="18" charset="0"/>
                <a:cs typeface="Times New Roman" pitchFamily="18" charset="0"/>
              </a:rPr>
              <a:t>Illustrates the course of prices and various types of policy measures taken by the government</a:t>
            </a:r>
            <a:endParaRPr lang="en-IN" sz="3800" b="1" i="1" dirty="0" smtClean="0">
              <a:solidFill>
                <a:srgbClr val="FF0000"/>
              </a:solidFill>
              <a:latin typeface="Times New Roman" pitchFamily="18" charset="0"/>
              <a:cs typeface="Times New Roman" pitchFamily="18" charset="0"/>
            </a:endParaRPr>
          </a:p>
          <a:p>
            <a:pPr lvl="0" algn="just">
              <a:buNone/>
            </a:pP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contd</a:t>
            </a:r>
            <a:r>
              <a:rPr lang="en-US" sz="2800" b="1" i="1" dirty="0" smtClean="0">
                <a:solidFill>
                  <a:srgbClr val="002060"/>
                </a:solidFill>
                <a:latin typeface="Times New Roman" pitchFamily="18" charset="0"/>
                <a:cs typeface="Times New Roman" pitchFamily="18" charset="0"/>
              </a:rPr>
              <a:t>….</a:t>
            </a:r>
            <a:endParaRPr lang="en-IN" b="1" i="1" dirty="0" smtClean="0">
              <a:solidFill>
                <a:srgbClr val="00206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INSTRUCTIONAL OBJECTIVES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numCol="1">
            <a:normAutofit fontScale="55000" lnSpcReduction="20000"/>
          </a:bodyPr>
          <a:lstStyle/>
          <a:p>
            <a:pPr lvl="0" algn="just">
              <a:buNone/>
            </a:pPr>
            <a:r>
              <a:rPr lang="en-US" sz="5800" b="1" i="1" dirty="0" smtClean="0">
                <a:solidFill>
                  <a:srgbClr val="FF0000"/>
                </a:solidFill>
                <a:latin typeface="Times New Roman" pitchFamily="18" charset="0"/>
                <a:cs typeface="Times New Roman" pitchFamily="18" charset="0"/>
              </a:rPr>
              <a:t>The student:</a:t>
            </a:r>
          </a:p>
          <a:p>
            <a:pPr lvl="0" algn="just"/>
            <a:r>
              <a:rPr lang="en-US" sz="5800" b="1" i="1" dirty="0" smtClean="0">
                <a:solidFill>
                  <a:schemeClr val="tx2">
                    <a:lumMod val="75000"/>
                  </a:schemeClr>
                </a:solidFill>
                <a:latin typeface="Times New Roman" pitchFamily="18" charset="0"/>
                <a:cs typeface="Times New Roman" pitchFamily="18" charset="0"/>
              </a:rPr>
              <a:t>Understands the place given to the problem of rising prices in various plans</a:t>
            </a:r>
            <a:endParaRPr lang="en-IN" sz="5800" b="1" i="1" dirty="0" smtClean="0">
              <a:solidFill>
                <a:schemeClr val="tx2">
                  <a:lumMod val="75000"/>
                </a:schemeClr>
              </a:solidFill>
              <a:latin typeface="Times New Roman" pitchFamily="18" charset="0"/>
              <a:cs typeface="Times New Roman" pitchFamily="18" charset="0"/>
            </a:endParaRPr>
          </a:p>
          <a:p>
            <a:pPr lvl="0" algn="just"/>
            <a:r>
              <a:rPr lang="en-US" sz="5800" b="1" i="1" dirty="0" smtClean="0">
                <a:solidFill>
                  <a:srgbClr val="FF0000"/>
                </a:solidFill>
                <a:latin typeface="Times New Roman" pitchFamily="18" charset="0"/>
                <a:cs typeface="Times New Roman" pitchFamily="18" charset="0"/>
              </a:rPr>
              <a:t>Explains about the need for price stability. </a:t>
            </a:r>
          </a:p>
          <a:p>
            <a:pPr lvl="0" algn="just"/>
            <a:r>
              <a:rPr lang="en-US" sz="5800" b="1" i="1" dirty="0" smtClean="0">
                <a:solidFill>
                  <a:schemeClr val="accent4">
                    <a:lumMod val="50000"/>
                  </a:schemeClr>
                </a:solidFill>
                <a:latin typeface="Times New Roman" pitchFamily="18" charset="0"/>
                <a:cs typeface="Times New Roman" pitchFamily="18" charset="0"/>
              </a:rPr>
              <a:t>Analyses the situation of price rise and also various policy measures taken by the government.</a:t>
            </a:r>
            <a:endParaRPr lang="en-IN" sz="5800" b="1" i="1" dirty="0" smtClean="0">
              <a:solidFill>
                <a:schemeClr val="accent4">
                  <a:lumMod val="50000"/>
                </a:schemeClr>
              </a:solidFill>
              <a:latin typeface="Times New Roman" pitchFamily="18" charset="0"/>
              <a:cs typeface="Times New Roman" pitchFamily="18" charset="0"/>
            </a:endParaRPr>
          </a:p>
          <a:p>
            <a:pPr lvl="0" algn="just"/>
            <a:r>
              <a:rPr lang="en-US" sz="5800" b="1" i="1" dirty="0" smtClean="0">
                <a:solidFill>
                  <a:srgbClr val="FF0000"/>
                </a:solidFill>
                <a:latin typeface="Times New Roman" pitchFamily="18" charset="0"/>
                <a:cs typeface="Times New Roman" pitchFamily="18" charset="0"/>
              </a:rPr>
              <a:t>Develops skill in drawing inference  about forthcoming price rise problem due  to recent  oil price rise.</a:t>
            </a:r>
            <a:endParaRPr lang="en-IN" sz="5800" b="1" i="1" dirty="0" smtClean="0">
              <a:solidFill>
                <a:srgbClr val="FF0000"/>
              </a:solidFill>
              <a:latin typeface="Times New Roman" pitchFamily="18" charset="0"/>
              <a:cs typeface="Times New Roman" pitchFamily="18" charset="0"/>
            </a:endParaRPr>
          </a:p>
          <a:p>
            <a:endParaRPr lang="en-IN" sz="2800" dirty="0" smtClean="0"/>
          </a:p>
          <a:p>
            <a:pPr>
              <a:buNone/>
            </a:pPr>
            <a:r>
              <a:rPr lang="en-US" sz="2800" dirty="0" smtClean="0"/>
              <a:t/>
            </a:r>
            <a:br>
              <a:rPr lang="en-US" sz="2800" dirty="0" smtClean="0"/>
            </a:br>
            <a:endParaRPr lang="en-IN" b="1" i="1" dirty="0" smtClean="0">
              <a:solidFill>
                <a:srgbClr val="FF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INSTRUCTIONAL OBJECTIVES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i="1" dirty="0" smtClean="0">
                <a:solidFill>
                  <a:srgbClr val="FF0000"/>
                </a:solidFill>
                <a:latin typeface="Times New Roman" pitchFamily="18" charset="0"/>
                <a:cs typeface="Times New Roman" pitchFamily="18" charset="0"/>
              </a:rPr>
              <a:t>Charts,</a:t>
            </a:r>
          </a:p>
          <a:p>
            <a:r>
              <a:rPr lang="en-US" sz="2800" i="1" dirty="0" smtClean="0">
                <a:solidFill>
                  <a:srgbClr val="FF0000"/>
                </a:solidFill>
                <a:latin typeface="Times New Roman" pitchFamily="18" charset="0"/>
                <a:cs typeface="Times New Roman" pitchFamily="18" charset="0"/>
              </a:rPr>
              <a:t>graphs,</a:t>
            </a:r>
          </a:p>
          <a:p>
            <a:r>
              <a:rPr lang="en-US" sz="2800" i="1" dirty="0" smtClean="0">
                <a:solidFill>
                  <a:srgbClr val="FF0000"/>
                </a:solidFill>
                <a:latin typeface="Times New Roman" pitchFamily="18" charset="0"/>
                <a:cs typeface="Times New Roman" pitchFamily="18" charset="0"/>
              </a:rPr>
              <a:t>Pictures showing price rise in India</a:t>
            </a:r>
          </a:p>
          <a:p>
            <a:pPr>
              <a:buNone/>
            </a:pPr>
            <a:endParaRPr lang="en-IN" dirty="0"/>
          </a:p>
        </p:txBody>
      </p:sp>
      <p:sp>
        <p:nvSpPr>
          <p:cNvPr id="3" name="Title 2"/>
          <p:cNvSpPr>
            <a:spLocks noGrp="1"/>
          </p:cNvSpPr>
          <p:nvPr>
            <p:ph type="title"/>
          </p:nvPr>
        </p:nvSpPr>
        <p:spPr/>
        <p:txBody>
          <a:bodyPr>
            <a:normAutofit/>
          </a:bodyPr>
          <a:lstStyle/>
          <a:p>
            <a:r>
              <a:rPr lang="en-IN" sz="4400" i="1" dirty="0" smtClean="0">
                <a:latin typeface="Times New Roman" pitchFamily="18" charset="0"/>
                <a:cs typeface="Times New Roman" pitchFamily="18" charset="0"/>
              </a:rPr>
              <a:t>Teaching Aids:</a:t>
            </a:r>
            <a:endParaRPr lang="en-IN" dirty="0"/>
          </a:p>
        </p:txBody>
      </p:sp>
      <p:pic>
        <p:nvPicPr>
          <p:cNvPr id="4" name="Picture 3" descr="Kuwait-map-boundaries-cities-locator.jpg"/>
          <p:cNvPicPr>
            <a:picLocks noChangeAspect="1"/>
          </p:cNvPicPr>
          <p:nvPr/>
        </p:nvPicPr>
        <p:blipFill>
          <a:blip r:embed="rId2"/>
          <a:stretch>
            <a:fillRect/>
          </a:stretch>
        </p:blipFill>
        <p:spPr>
          <a:xfrm>
            <a:off x="762000" y="3200400"/>
            <a:ext cx="3276600" cy="2717531"/>
          </a:xfrm>
          <a:prstGeom prst="rect">
            <a:avLst/>
          </a:prstGeom>
        </p:spPr>
      </p:pic>
      <p:pic>
        <p:nvPicPr>
          <p:cNvPr id="5" name="Picture 4" descr="unnamed.png"/>
          <p:cNvPicPr>
            <a:picLocks noChangeAspect="1"/>
          </p:cNvPicPr>
          <p:nvPr/>
        </p:nvPicPr>
        <p:blipFill>
          <a:blip r:embed="rId3"/>
          <a:stretch>
            <a:fillRect/>
          </a:stretch>
        </p:blipFill>
        <p:spPr>
          <a:xfrm>
            <a:off x="4495799" y="3200400"/>
            <a:ext cx="3955895" cy="2743200"/>
          </a:xfrm>
          <a:prstGeom prst="rect">
            <a:avLst/>
          </a:prstGeom>
        </p:spPr>
      </p:pic>
      <p:pic>
        <p:nvPicPr>
          <p:cNvPr id="6" name="Picture 5" descr="energy-price-rise.jpg"/>
          <p:cNvPicPr>
            <a:picLocks noChangeAspect="1"/>
          </p:cNvPicPr>
          <p:nvPr/>
        </p:nvPicPr>
        <p:blipFill>
          <a:blip r:embed="rId4"/>
          <a:stretch>
            <a:fillRect/>
          </a:stretch>
        </p:blipFill>
        <p:spPr>
          <a:xfrm>
            <a:off x="5257800" y="533400"/>
            <a:ext cx="3086196" cy="192405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026091"/>
          </a:xfrm>
        </p:spPr>
        <p:txBody>
          <a:bodyPr/>
          <a:lstStyle/>
          <a:p>
            <a:r>
              <a:rPr lang="en-US" sz="2800" i="1" dirty="0" smtClean="0">
                <a:solidFill>
                  <a:srgbClr val="7030A0"/>
                </a:solidFill>
                <a:latin typeface="Times New Roman" pitchFamily="18" charset="0"/>
                <a:cs typeface="Times New Roman" pitchFamily="18" charset="0"/>
              </a:rPr>
              <a:t>International problem of rising price of crude oil</a:t>
            </a:r>
          </a:p>
          <a:p>
            <a:endParaRPr lang="en-US" sz="2800" i="1" dirty="0" smtClean="0">
              <a:solidFill>
                <a:srgbClr val="7030A0"/>
              </a:solidFill>
              <a:latin typeface="Times New Roman" pitchFamily="18" charset="0"/>
              <a:cs typeface="Times New Roman" pitchFamily="18" charset="0"/>
            </a:endParaRPr>
          </a:p>
          <a:p>
            <a:pPr>
              <a:buNone/>
            </a:pPr>
            <a:r>
              <a:rPr lang="en-US" sz="2800" i="1" dirty="0" smtClean="0">
                <a:solidFill>
                  <a:srgbClr val="7030A0"/>
                </a:solidFill>
                <a:latin typeface="Times New Roman" pitchFamily="18" charset="0"/>
                <a:cs typeface="Times New Roman" pitchFamily="18" charset="0"/>
              </a:rPr>
              <a:t>    (Details have been given in the following slide)</a:t>
            </a:r>
          </a:p>
        </p:txBody>
      </p:sp>
      <p:sp>
        <p:nvSpPr>
          <p:cNvPr id="3" name="Title 2"/>
          <p:cNvSpPr>
            <a:spLocks noGrp="1"/>
          </p:cNvSpPr>
          <p:nvPr>
            <p:ph type="title"/>
          </p:nvPr>
        </p:nvSpPr>
        <p:spPr/>
        <p:txBody>
          <a:bodyPr>
            <a:normAutofit fontScale="90000"/>
          </a:bodyPr>
          <a:lstStyle/>
          <a:p>
            <a:r>
              <a:rPr lang="en-US" sz="4400" i="1" dirty="0" smtClean="0">
                <a:latin typeface="Times New Roman" pitchFamily="18" charset="0"/>
                <a:cs typeface="Times New Roman" pitchFamily="18" charset="0"/>
              </a:rPr>
              <a:t>Previous Knowledge of the Students:</a:t>
            </a:r>
            <a:endParaRPr lang="en-IN" dirty="0"/>
          </a:p>
        </p:txBody>
      </p:sp>
      <p:sp>
        <p:nvSpPr>
          <p:cNvPr id="4" name="Down Arrow 3"/>
          <p:cNvSpPr/>
          <p:nvPr/>
        </p:nvSpPr>
        <p:spPr>
          <a:xfrm>
            <a:off x="4114800" y="3733800"/>
            <a:ext cx="914400" cy="1905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1219200"/>
          <a:ext cx="8686800" cy="5395242"/>
        </p:xfrm>
        <a:graphic>
          <a:graphicData uri="http://schemas.openxmlformats.org/drawingml/2006/table">
            <a:tbl>
              <a:tblPr firstRow="1" bandRow="1">
                <a:tableStyleId>{5C22544A-7EE6-4342-B048-85BDC9FD1C3A}</a:tableStyleId>
              </a:tblPr>
              <a:tblGrid>
                <a:gridCol w="2971800"/>
                <a:gridCol w="2133600"/>
                <a:gridCol w="1828800"/>
                <a:gridCol w="1752600"/>
              </a:tblGrid>
              <a:tr h="1280442">
                <a:tc>
                  <a:txBody>
                    <a:bodyPr/>
                    <a:lstStyle/>
                    <a:p>
                      <a:r>
                        <a:rPr lang="en-IN" dirty="0" smtClean="0">
                          <a:latin typeface="Times New Roman" pitchFamily="18" charset="0"/>
                          <a:cs typeface="Times New Roman" pitchFamily="18" charset="0"/>
                        </a:rPr>
                        <a:t>CONTENT</a:t>
                      </a:r>
                      <a:endParaRPr lang="en-IN"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LEARNING EXPERIENCES</a:t>
                      </a:r>
                    </a:p>
                    <a:p>
                      <a:r>
                        <a:rPr lang="en-IN" b="0" dirty="0" smtClean="0">
                          <a:solidFill>
                            <a:schemeClr val="tx2"/>
                          </a:solidFill>
                          <a:latin typeface="Times New Roman" pitchFamily="18" charset="0"/>
                          <a:cs typeface="Times New Roman" pitchFamily="18" charset="0"/>
                        </a:rPr>
                        <a:t>(Teacher/Learner</a:t>
                      </a:r>
                      <a:r>
                        <a:rPr lang="en-IN" b="0" baseline="0" dirty="0" smtClean="0">
                          <a:solidFill>
                            <a:schemeClr val="tx2"/>
                          </a:solidFill>
                          <a:latin typeface="Times New Roman" pitchFamily="18" charset="0"/>
                          <a:cs typeface="Times New Roman" pitchFamily="18" charset="0"/>
                        </a:rPr>
                        <a:t> Activities)</a:t>
                      </a:r>
                      <a:endParaRPr lang="en-IN" b="0" dirty="0">
                        <a:solidFill>
                          <a:schemeClr val="tx2"/>
                        </a:solidFill>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EVALUATION</a:t>
                      </a:r>
                      <a:endParaRPr lang="en-IN" dirty="0">
                        <a:latin typeface="Times New Roman" pitchFamily="18" charset="0"/>
                        <a:cs typeface="Times New Roman" pitchFamily="18" charset="0"/>
                      </a:endParaRPr>
                    </a:p>
                  </a:txBody>
                  <a:tcPr/>
                </a:tc>
              </a:tr>
              <a:tr h="4038318">
                <a:tc>
                  <a:txBody>
                    <a:bodyPr/>
                    <a:lstStyle/>
                    <a:p>
                      <a:pPr algn="just"/>
                      <a:r>
                        <a:rPr lang="en-US" sz="2400" b="1" i="1" kern="1200" dirty="0" smtClean="0">
                          <a:solidFill>
                            <a:srgbClr val="FF0000"/>
                          </a:solidFill>
                          <a:latin typeface="Times New Roman" pitchFamily="18" charset="0"/>
                          <a:ea typeface="+mn-ea"/>
                          <a:cs typeface="Times New Roman" pitchFamily="18" charset="0"/>
                        </a:rPr>
                        <a:t>On August 2, 1990, Iraqi armed forces invaded state of Kuwait. This event gave rise to an international economic problem of rising price of oil. Due to this, the prices of other commodities also rise.</a:t>
                      </a:r>
                      <a:endParaRPr lang="en-IN" sz="2400" b="1" i="1" dirty="0">
                        <a:solidFill>
                          <a:srgbClr val="FF0000"/>
                        </a:solidFill>
                        <a:latin typeface="Times New Roman" pitchFamily="18" charset="0"/>
                        <a:cs typeface="Times New Roman" pitchFamily="18" charset="0"/>
                      </a:endParaRPr>
                    </a:p>
                  </a:txBody>
                  <a:tcPr/>
                </a:tc>
                <a:tc>
                  <a:txBody>
                    <a:bodyPr/>
                    <a:lstStyle/>
                    <a:p>
                      <a:endParaRPr lang="en-IN" sz="2400" b="1" i="1" dirty="0" smtClean="0">
                        <a:latin typeface="Times New Roman" pitchFamily="18" charset="0"/>
                        <a:cs typeface="Times New Roman" pitchFamily="18" charset="0"/>
                      </a:endParaRPr>
                    </a:p>
                    <a:p>
                      <a:endParaRPr lang="en-IN" sz="2400" b="1" i="1" dirty="0" smtClean="0">
                        <a:latin typeface="Times New Roman" pitchFamily="18" charset="0"/>
                        <a:cs typeface="Times New Roman" pitchFamily="18" charset="0"/>
                      </a:endParaRPr>
                    </a:p>
                    <a:p>
                      <a:endParaRPr lang="en-IN" sz="2400" b="1" i="1" dirty="0" smtClean="0">
                        <a:latin typeface="Times New Roman" pitchFamily="18" charset="0"/>
                        <a:cs typeface="Times New Roman" pitchFamily="18" charset="0"/>
                      </a:endParaRPr>
                    </a:p>
                    <a:p>
                      <a:r>
                        <a:rPr lang="en-IN" sz="2400" b="1" i="1" dirty="0" smtClean="0">
                          <a:latin typeface="Times New Roman" pitchFamily="18" charset="0"/>
                          <a:cs typeface="Times New Roman" pitchFamily="18" charset="0"/>
                        </a:rPr>
                        <a:t>Recalls and recognizes</a:t>
                      </a:r>
                      <a:endParaRPr lang="en-IN" sz="2400" b="1" i="1" dirty="0">
                        <a:latin typeface="Times New Roman" pitchFamily="18" charset="0"/>
                        <a:cs typeface="Times New Roman" pitchFamily="18" charset="0"/>
                      </a:endParaRPr>
                    </a:p>
                  </a:txBody>
                  <a:tcPr/>
                </a:tc>
                <a:tc>
                  <a:txBody>
                    <a:bodyPr/>
                    <a:lstStyle/>
                    <a:p>
                      <a:endParaRPr lang="en-IN" sz="2400" b="1" i="1" dirty="0" smtClean="0">
                        <a:solidFill>
                          <a:srgbClr val="FF0000"/>
                        </a:solidFill>
                        <a:latin typeface="Times New Roman" pitchFamily="18" charset="0"/>
                        <a:cs typeface="Times New Roman" pitchFamily="18" charset="0"/>
                      </a:endParaRPr>
                    </a:p>
                    <a:p>
                      <a:r>
                        <a:rPr lang="en-IN" sz="2400" b="1" i="1" dirty="0" smtClean="0">
                          <a:solidFill>
                            <a:srgbClr val="FF0000"/>
                          </a:solidFill>
                          <a:latin typeface="Times New Roman" pitchFamily="18" charset="0"/>
                          <a:cs typeface="Times New Roman" pitchFamily="18" charset="0"/>
                        </a:rPr>
                        <a:t>The student recalls the previous knowledge of international economic problem</a:t>
                      </a:r>
                      <a:endParaRPr lang="en-IN" sz="2400" b="1" i="1" dirty="0">
                        <a:solidFill>
                          <a:srgbClr val="FF0000"/>
                        </a:solidFill>
                        <a:latin typeface="Times New Roman" pitchFamily="18" charset="0"/>
                        <a:cs typeface="Times New Roman" pitchFamily="18" charset="0"/>
                      </a:endParaRPr>
                    </a:p>
                  </a:txBody>
                  <a:tcPr/>
                </a:tc>
                <a:tc>
                  <a:txBody>
                    <a:bodyPr/>
                    <a:lstStyle/>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r>
                        <a:rPr lang="en-IN" sz="2400" b="1" i="1" dirty="0" smtClean="0">
                          <a:latin typeface="Times New Roman" pitchFamily="18" charset="0"/>
                          <a:cs typeface="Times New Roman" pitchFamily="18" charset="0"/>
                        </a:rPr>
                        <a:t>Contd...</a:t>
                      </a:r>
                      <a:endParaRPr lang="en-IN" sz="2400" b="1" i="1"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47800"/>
          <a:ext cx="8305800" cy="5260629"/>
        </p:xfrm>
        <a:graphic>
          <a:graphicData uri="http://schemas.openxmlformats.org/drawingml/2006/table">
            <a:tbl>
              <a:tblPr firstRow="1" bandRow="1">
                <a:tableStyleId>{5C22544A-7EE6-4342-B048-85BDC9FD1C3A}</a:tableStyleId>
              </a:tblPr>
              <a:tblGrid>
                <a:gridCol w="1423851"/>
                <a:gridCol w="2005149"/>
                <a:gridCol w="2971800"/>
                <a:gridCol w="1905000"/>
              </a:tblGrid>
              <a:tr h="1522746">
                <a:tc>
                  <a:txBody>
                    <a:bodyPr/>
                    <a:lstStyle/>
                    <a:p>
                      <a:r>
                        <a:rPr lang="en-IN" dirty="0" smtClean="0">
                          <a:latin typeface="Times New Roman" pitchFamily="18" charset="0"/>
                          <a:cs typeface="Times New Roman" pitchFamily="18" charset="0"/>
                        </a:rPr>
                        <a:t>CONTENT</a:t>
                      </a:r>
                      <a:endParaRPr lang="en-IN"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LEARNING EXPERIENCES</a:t>
                      </a:r>
                    </a:p>
                    <a:p>
                      <a:r>
                        <a:rPr lang="en-IN" b="0" dirty="0" smtClean="0">
                          <a:solidFill>
                            <a:schemeClr val="tx2"/>
                          </a:solidFill>
                          <a:latin typeface="Times New Roman" pitchFamily="18" charset="0"/>
                          <a:cs typeface="Times New Roman" pitchFamily="18" charset="0"/>
                        </a:rPr>
                        <a:t>(Teacher/Learner</a:t>
                      </a:r>
                      <a:r>
                        <a:rPr lang="en-IN" b="0" baseline="0" dirty="0" smtClean="0">
                          <a:solidFill>
                            <a:schemeClr val="tx2"/>
                          </a:solidFill>
                          <a:latin typeface="Times New Roman" pitchFamily="18" charset="0"/>
                          <a:cs typeface="Times New Roman" pitchFamily="18" charset="0"/>
                        </a:rPr>
                        <a:t> Activities)</a:t>
                      </a:r>
                      <a:endParaRPr lang="en-IN" b="0" dirty="0">
                        <a:solidFill>
                          <a:schemeClr val="tx2"/>
                        </a:solidFill>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EVALUATION</a:t>
                      </a:r>
                      <a:endParaRPr lang="en-IN" dirty="0">
                        <a:latin typeface="Times New Roman" pitchFamily="18" charset="0"/>
                        <a:cs typeface="Times New Roman" pitchFamily="18" charset="0"/>
                      </a:endParaRPr>
                    </a:p>
                  </a:txBody>
                  <a:tcPr/>
                </a:tc>
              </a:tr>
              <a:tr h="3737883">
                <a:tc>
                  <a:txBody>
                    <a:bodyPr/>
                    <a:lstStyle/>
                    <a:p>
                      <a:pPr algn="just"/>
                      <a:endParaRPr lang="en-IN" i="1" dirty="0">
                        <a:solidFill>
                          <a:srgbClr val="FF0000"/>
                        </a:solidFill>
                        <a:latin typeface="Times New Roman" pitchFamily="18" charset="0"/>
                        <a:cs typeface="Times New Roman" pitchFamily="18" charset="0"/>
                      </a:endParaRPr>
                    </a:p>
                  </a:txBody>
                  <a:tcPr/>
                </a:tc>
                <a:tc>
                  <a:txBody>
                    <a:bodyPr/>
                    <a:lstStyle/>
                    <a:p>
                      <a:endParaRPr lang="en-IN" dirty="0"/>
                    </a:p>
                  </a:txBody>
                  <a:tcPr/>
                </a:tc>
                <a:tc>
                  <a:txBody>
                    <a:bodyPr/>
                    <a:lstStyle/>
                    <a:p>
                      <a:pPr marL="342900" marR="64135" lvl="0" indent="-342900" algn="just">
                        <a:lnSpc>
                          <a:spcPct val="108000"/>
                        </a:lnSpc>
                        <a:spcBef>
                          <a:spcPts val="320"/>
                        </a:spcBef>
                        <a:spcAft>
                          <a:spcPts val="0"/>
                        </a:spcAft>
                        <a:buSzPts val="1100"/>
                        <a:buFont typeface="Times New Roman"/>
                        <a:buAutoNum type="arabicPeriod"/>
                        <a:tabLst>
                          <a:tab pos="463550" algn="l"/>
                        </a:tabLst>
                      </a:pPr>
                      <a:r>
                        <a:rPr lang="en-US" sz="2400" b="1" i="1" dirty="0">
                          <a:solidFill>
                            <a:srgbClr val="FF0000"/>
                          </a:solidFill>
                          <a:latin typeface="Times New Roman"/>
                          <a:ea typeface="Times New Roman"/>
                          <a:cs typeface="Times New Roman"/>
                        </a:rPr>
                        <a:t>Iraqi occupation of Kuwait gave rise to which international economic problem?</a:t>
                      </a:r>
                      <a:endParaRPr lang="en-IN" sz="2400" b="1" i="1" dirty="0">
                        <a:solidFill>
                          <a:srgbClr val="FF0000"/>
                        </a:solidFill>
                        <a:latin typeface="Times New Roman"/>
                        <a:ea typeface="Times New Roman"/>
                        <a:cs typeface="Times New Roman"/>
                      </a:endParaRPr>
                    </a:p>
                    <a:p>
                      <a:pPr marL="342900" marR="115570" lvl="0" indent="-342900" algn="just">
                        <a:lnSpc>
                          <a:spcPct val="108000"/>
                        </a:lnSpc>
                        <a:spcBef>
                          <a:spcPts val="760"/>
                        </a:spcBef>
                        <a:spcAft>
                          <a:spcPts val="0"/>
                        </a:spcAft>
                        <a:buSzPts val="1100"/>
                        <a:buFont typeface="Times New Roman"/>
                        <a:buAutoNum type="arabicPeriod"/>
                        <a:tabLst>
                          <a:tab pos="463550" algn="l"/>
                        </a:tabLst>
                      </a:pPr>
                      <a:r>
                        <a:rPr lang="en-US" sz="2400" b="1" i="1" dirty="0">
                          <a:solidFill>
                            <a:schemeClr val="accent4">
                              <a:lumMod val="50000"/>
                            </a:schemeClr>
                          </a:solidFill>
                          <a:latin typeface="Times New Roman"/>
                          <a:ea typeface="Times New Roman"/>
                          <a:cs typeface="Times New Roman"/>
                        </a:rPr>
                        <a:t>What is the implication of </a:t>
                      </a:r>
                      <a:r>
                        <a:rPr lang="en-US" sz="2400" b="1" i="1" dirty="0" smtClean="0">
                          <a:solidFill>
                            <a:schemeClr val="accent4">
                              <a:lumMod val="50000"/>
                            </a:schemeClr>
                          </a:solidFill>
                          <a:latin typeface="Times New Roman"/>
                          <a:ea typeface="Times New Roman"/>
                          <a:cs typeface="Times New Roman"/>
                        </a:rPr>
                        <a:t>rising </a:t>
                      </a:r>
                      <a:r>
                        <a:rPr lang="en-US" sz="2400" b="1" i="1" dirty="0">
                          <a:solidFill>
                            <a:schemeClr val="accent4">
                              <a:lumMod val="50000"/>
                            </a:schemeClr>
                          </a:solidFill>
                          <a:latin typeface="Times New Roman"/>
                          <a:ea typeface="Times New Roman"/>
                          <a:cs typeface="Times New Roman"/>
                        </a:rPr>
                        <a:t>transport cost on the prices of the commodities?</a:t>
                      </a:r>
                      <a:endParaRPr lang="en-IN" sz="2400" b="1" i="1" dirty="0">
                        <a:solidFill>
                          <a:schemeClr val="accent4">
                            <a:lumMod val="50000"/>
                          </a:schemeClr>
                        </a:solidFill>
                        <a:latin typeface="Times New Roman"/>
                        <a:ea typeface="Times New Roman"/>
                        <a:cs typeface="Times New Roman"/>
                      </a:endParaRPr>
                    </a:p>
                  </a:txBody>
                  <a:tcPr marL="0" marR="0" marT="0" marB="0"/>
                </a:tc>
                <a:tc>
                  <a:txBody>
                    <a:bodyPr/>
                    <a:lstStyle/>
                    <a:p>
                      <a:endParaRPr lang="en-IN" dirty="0"/>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95400"/>
          <a:ext cx="8382000" cy="5334000"/>
        </p:xfrm>
        <a:graphic>
          <a:graphicData uri="http://schemas.openxmlformats.org/drawingml/2006/table">
            <a:tbl>
              <a:tblPr firstRow="1" bandRow="1">
                <a:tableStyleId>{5C22544A-7EE6-4342-B048-85BDC9FD1C3A}</a:tableStyleId>
              </a:tblPr>
              <a:tblGrid>
                <a:gridCol w="2029326"/>
                <a:gridCol w="2294021"/>
                <a:gridCol w="2117558"/>
                <a:gridCol w="1941095"/>
              </a:tblGrid>
              <a:tr h="1485901">
                <a:tc>
                  <a:txBody>
                    <a:bodyPr/>
                    <a:lstStyle/>
                    <a:p>
                      <a:r>
                        <a:rPr lang="en-IN" dirty="0" smtClean="0">
                          <a:latin typeface="Times New Roman" pitchFamily="18" charset="0"/>
                          <a:cs typeface="Times New Roman" pitchFamily="18" charset="0"/>
                        </a:rPr>
                        <a:t>CONTENT</a:t>
                      </a:r>
                      <a:endParaRPr lang="en-IN"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LEARNING EXPERIENCES</a:t>
                      </a:r>
                    </a:p>
                    <a:p>
                      <a:r>
                        <a:rPr lang="en-IN" b="0" dirty="0" smtClean="0">
                          <a:solidFill>
                            <a:schemeClr val="tx2"/>
                          </a:solidFill>
                          <a:latin typeface="Times New Roman" pitchFamily="18" charset="0"/>
                          <a:cs typeface="Times New Roman" pitchFamily="18" charset="0"/>
                        </a:rPr>
                        <a:t>(Teacher/Learner</a:t>
                      </a:r>
                      <a:r>
                        <a:rPr lang="en-IN" b="0" baseline="0" dirty="0" smtClean="0">
                          <a:solidFill>
                            <a:schemeClr val="tx2"/>
                          </a:solidFill>
                          <a:latin typeface="Times New Roman" pitchFamily="18" charset="0"/>
                          <a:cs typeface="Times New Roman" pitchFamily="18" charset="0"/>
                        </a:rPr>
                        <a:t> Activities)</a:t>
                      </a:r>
                      <a:endParaRPr lang="en-IN" b="0" dirty="0">
                        <a:solidFill>
                          <a:schemeClr val="tx2"/>
                        </a:solidFill>
                        <a:latin typeface="Times New Roman" pitchFamily="18" charset="0"/>
                        <a:cs typeface="Times New Roman" pitchFamily="18" charset="0"/>
                      </a:endParaRPr>
                    </a:p>
                  </a:txBody>
                  <a:tcPr/>
                </a:tc>
                <a:tc>
                  <a:txBody>
                    <a:bodyPr/>
                    <a:lstStyle/>
                    <a:p>
                      <a:r>
                        <a:rPr lang="en-IN" dirty="0" smtClean="0">
                          <a:latin typeface="Times New Roman" pitchFamily="18" charset="0"/>
                          <a:cs typeface="Times New Roman" pitchFamily="18" charset="0"/>
                        </a:rPr>
                        <a:t>EVALUATION</a:t>
                      </a:r>
                      <a:endParaRPr lang="en-IN" dirty="0">
                        <a:latin typeface="Times New Roman" pitchFamily="18" charset="0"/>
                        <a:cs typeface="Times New Roman" pitchFamily="18" charset="0"/>
                      </a:endParaRPr>
                    </a:p>
                  </a:txBody>
                  <a:tcPr/>
                </a:tc>
              </a:tr>
              <a:tr h="3848099">
                <a:tc>
                  <a:txBody>
                    <a:bodyPr/>
                    <a:lstStyle/>
                    <a:p>
                      <a:pPr marL="34290" algn="just">
                        <a:spcBef>
                          <a:spcPts val="705"/>
                        </a:spcBef>
                        <a:spcAft>
                          <a:spcPts val="0"/>
                        </a:spcAft>
                      </a:pPr>
                      <a:r>
                        <a:rPr lang="en-US" sz="2000" b="1" i="1" dirty="0">
                          <a:solidFill>
                            <a:schemeClr val="tx1"/>
                          </a:solidFill>
                          <a:latin typeface="Times New Roman"/>
                          <a:ea typeface="Times New Roman"/>
                          <a:cs typeface="Times New Roman"/>
                        </a:rPr>
                        <a:t>Course of </a:t>
                      </a:r>
                      <a:r>
                        <a:rPr lang="en-US" sz="2000" b="1" i="1" dirty="0" smtClean="0">
                          <a:solidFill>
                            <a:schemeClr val="tx1"/>
                          </a:solidFill>
                          <a:latin typeface="Times New Roman"/>
                          <a:ea typeface="Times New Roman"/>
                          <a:cs typeface="Times New Roman"/>
                        </a:rPr>
                        <a:t>prices:</a:t>
                      </a:r>
                      <a:endParaRPr lang="en-IN" sz="2000" b="1" i="1" dirty="0">
                        <a:solidFill>
                          <a:schemeClr val="tx1"/>
                        </a:solidFill>
                        <a:latin typeface="Times New Roman"/>
                        <a:ea typeface="Times New Roman"/>
                        <a:cs typeface="Times New Roman"/>
                      </a:endParaRPr>
                    </a:p>
                    <a:p>
                      <a:pPr marL="34290" marR="24765" algn="just">
                        <a:lnSpc>
                          <a:spcPct val="110000"/>
                        </a:lnSpc>
                        <a:spcBef>
                          <a:spcPts val="870"/>
                        </a:spcBef>
                        <a:spcAft>
                          <a:spcPts val="0"/>
                        </a:spcAft>
                      </a:pPr>
                      <a:r>
                        <a:rPr lang="en-US" sz="2000" b="1" i="1" dirty="0">
                          <a:solidFill>
                            <a:srgbClr val="FF0000"/>
                          </a:solidFill>
                          <a:latin typeface="Times New Roman"/>
                          <a:ea typeface="Times New Roman"/>
                          <a:cs typeface="Times New Roman"/>
                        </a:rPr>
                        <a:t>Price mechanism has a significant place in a planned economy. Changes in prices bring changes in the purchasing power of money also.</a:t>
                      </a:r>
                      <a:endParaRPr lang="en-IN" sz="2000" b="1" i="1" dirty="0">
                        <a:solidFill>
                          <a:srgbClr val="FF0000"/>
                        </a:solidFill>
                        <a:latin typeface="Times New Roman"/>
                        <a:ea typeface="Times New Roman"/>
                        <a:cs typeface="Times New Roman"/>
                      </a:endParaRPr>
                    </a:p>
                  </a:txBody>
                  <a:tcPr marL="0" marR="0" marT="0" marB="0"/>
                </a:tc>
                <a:tc>
                  <a:txBody>
                    <a:bodyPr/>
                    <a:lstStyle/>
                    <a:p>
                      <a:endParaRPr lang="en-IN" sz="2000" b="1" i="1" dirty="0" smtClean="0">
                        <a:latin typeface="Times New Roman" pitchFamily="18" charset="0"/>
                        <a:cs typeface="Times New Roman" pitchFamily="18" charset="0"/>
                      </a:endParaRPr>
                    </a:p>
                    <a:p>
                      <a:endParaRPr lang="en-IN" sz="2000" b="1" i="1" dirty="0" smtClean="0">
                        <a:latin typeface="Times New Roman" pitchFamily="18" charset="0"/>
                        <a:cs typeface="Times New Roman" pitchFamily="18" charset="0"/>
                      </a:endParaRPr>
                    </a:p>
                    <a:p>
                      <a:endParaRPr lang="en-IN" sz="2000" b="1" i="1" dirty="0" smtClean="0">
                        <a:latin typeface="Times New Roman" pitchFamily="18" charset="0"/>
                        <a:cs typeface="Times New Roman" pitchFamily="18" charset="0"/>
                      </a:endParaRPr>
                    </a:p>
                    <a:p>
                      <a:endParaRPr lang="en-IN" sz="2000" b="1" i="1" dirty="0" smtClean="0">
                        <a:latin typeface="Times New Roman" pitchFamily="18" charset="0"/>
                        <a:cs typeface="Times New Roman" pitchFamily="18" charset="0"/>
                      </a:endParaRPr>
                    </a:p>
                    <a:p>
                      <a:r>
                        <a:rPr lang="en-IN" sz="2000" b="1" i="1" dirty="0" smtClean="0">
                          <a:latin typeface="Times New Roman" pitchFamily="18" charset="0"/>
                          <a:cs typeface="Times New Roman" pitchFamily="18" charset="0"/>
                        </a:rPr>
                        <a:t>Understands</a:t>
                      </a: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a:latin typeface="Times New Roman" pitchFamily="18" charset="0"/>
                        <a:cs typeface="Times New Roman" pitchFamily="18" charset="0"/>
                      </a:endParaRPr>
                    </a:p>
                  </a:txBody>
                  <a:tcPr/>
                </a:tc>
                <a:tc>
                  <a:txBody>
                    <a:bodyPr/>
                    <a:lstStyle/>
                    <a:p>
                      <a:pPr algn="just"/>
                      <a:endParaRPr lang="en-US" sz="2000" b="1" i="1" kern="1200" dirty="0" smtClean="0">
                        <a:solidFill>
                          <a:srgbClr val="FF0000"/>
                        </a:solidFill>
                        <a:latin typeface="Times New Roman" pitchFamily="18" charset="0"/>
                        <a:ea typeface="+mn-ea"/>
                        <a:cs typeface="Times New Roman" pitchFamily="18" charset="0"/>
                      </a:endParaRPr>
                    </a:p>
                    <a:p>
                      <a:pPr algn="just"/>
                      <a:endParaRPr lang="en-US" sz="2000" b="1" i="1" kern="1200" dirty="0" smtClean="0">
                        <a:solidFill>
                          <a:srgbClr val="FF0000"/>
                        </a:solidFill>
                        <a:latin typeface="Times New Roman" pitchFamily="18" charset="0"/>
                        <a:ea typeface="+mn-ea"/>
                        <a:cs typeface="Times New Roman" pitchFamily="18" charset="0"/>
                      </a:endParaRPr>
                    </a:p>
                    <a:p>
                      <a:pPr algn="just"/>
                      <a:r>
                        <a:rPr lang="en-US" sz="2000" b="1" i="1" kern="1200" dirty="0" smtClean="0">
                          <a:solidFill>
                            <a:srgbClr val="FF0000"/>
                          </a:solidFill>
                          <a:latin typeface="Times New Roman" pitchFamily="18" charset="0"/>
                          <a:ea typeface="+mn-ea"/>
                          <a:cs typeface="Times New Roman" pitchFamily="18" charset="0"/>
                        </a:rPr>
                        <a:t>Student understands the </a:t>
                      </a:r>
                      <a:r>
                        <a:rPr lang="en-US" sz="2000" b="1" i="1" kern="1200" dirty="0" smtClean="0">
                          <a:solidFill>
                            <a:schemeClr val="tx1"/>
                          </a:solidFill>
                          <a:latin typeface="Times New Roman" pitchFamily="18" charset="0"/>
                          <a:ea typeface="+mn-ea"/>
                          <a:cs typeface="Times New Roman" pitchFamily="18" charset="0"/>
                        </a:rPr>
                        <a:t>relationship between </a:t>
                      </a:r>
                      <a:r>
                        <a:rPr lang="en-US" sz="2000" b="1" i="1" kern="1200" dirty="0" smtClean="0">
                          <a:solidFill>
                            <a:srgbClr val="FF0000"/>
                          </a:solidFill>
                          <a:latin typeface="Times New Roman" pitchFamily="18" charset="0"/>
                          <a:ea typeface="+mn-ea"/>
                          <a:cs typeface="Times New Roman" pitchFamily="18" charset="0"/>
                        </a:rPr>
                        <a:t>prices and purchasing power of money.</a:t>
                      </a:r>
                      <a:endParaRPr lang="en-IN" sz="2000" b="1" i="1" kern="1200" dirty="0" smtClean="0">
                        <a:solidFill>
                          <a:srgbClr val="FF0000"/>
                        </a:solidFill>
                        <a:latin typeface="Times New Roman" pitchFamily="18" charset="0"/>
                        <a:ea typeface="+mn-ea"/>
                        <a:cs typeface="Times New Roman" pitchFamily="18" charset="0"/>
                      </a:endParaRPr>
                    </a:p>
                    <a:p>
                      <a:endParaRPr lang="en-IN" b="1" dirty="0"/>
                    </a:p>
                  </a:txBody>
                  <a:tcPr/>
                </a:tc>
                <a:tc>
                  <a:txBody>
                    <a:bodyPr/>
                    <a:lstStyle/>
                    <a:p>
                      <a:endParaRPr lang="en-IN" sz="2000" b="1" i="1" dirty="0" smtClean="0">
                        <a:latin typeface="Times New Roman" pitchFamily="18" charset="0"/>
                        <a:cs typeface="Times New Roman" pitchFamily="18" charset="0"/>
                      </a:endParaRPr>
                    </a:p>
                    <a:p>
                      <a:endParaRPr lang="en-IN" sz="2000" b="1" i="1" dirty="0" smtClean="0">
                        <a:latin typeface="Times New Roman" pitchFamily="18" charset="0"/>
                        <a:cs typeface="Times New Roman" pitchFamily="18" charset="0"/>
                      </a:endParaRPr>
                    </a:p>
                    <a:p>
                      <a:r>
                        <a:rPr lang="en-IN" sz="2000" b="1" i="1" dirty="0" smtClean="0">
                          <a:latin typeface="Times New Roman" pitchFamily="18" charset="0"/>
                          <a:cs typeface="Times New Roman" pitchFamily="18" charset="0"/>
                        </a:rPr>
                        <a:t>What do you mean by purchasing power of money?</a:t>
                      </a:r>
                      <a:endParaRPr lang="en-IN" sz="2000" b="1" i="1"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19200"/>
          <a:ext cx="8229601" cy="5181600"/>
        </p:xfrm>
        <a:graphic>
          <a:graphicData uri="http://schemas.openxmlformats.org/drawingml/2006/table">
            <a:tbl>
              <a:tblPr firstRow="1" bandRow="1">
                <a:tableStyleId>{5C22544A-7EE6-4342-B048-85BDC9FD1C3A}</a:tableStyleId>
              </a:tblPr>
              <a:tblGrid>
                <a:gridCol w="2209800"/>
                <a:gridCol w="2057400"/>
                <a:gridCol w="1905000"/>
                <a:gridCol w="2057401"/>
              </a:tblGrid>
              <a:tr h="1624326">
                <a:tc>
                  <a:txBody>
                    <a:bodyPr/>
                    <a:lstStyle/>
                    <a:p>
                      <a:r>
                        <a:rPr lang="en-IN" sz="1800" dirty="0" smtClean="0">
                          <a:latin typeface="Times New Roman" pitchFamily="18" charset="0"/>
                          <a:cs typeface="Times New Roman" pitchFamily="18" charset="0"/>
                        </a:rPr>
                        <a:t>CONTENT</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LEARNING EXPERIENCES</a:t>
                      </a:r>
                    </a:p>
                    <a:p>
                      <a:r>
                        <a:rPr lang="en-IN" sz="1800" b="0" dirty="0" smtClean="0">
                          <a:solidFill>
                            <a:schemeClr val="tx2"/>
                          </a:solidFill>
                          <a:latin typeface="Times New Roman" pitchFamily="18" charset="0"/>
                          <a:cs typeface="Times New Roman" pitchFamily="18" charset="0"/>
                        </a:rPr>
                        <a:t>(Teacher/Learner</a:t>
                      </a:r>
                      <a:r>
                        <a:rPr lang="en-IN" sz="1800" b="0" baseline="0" dirty="0" smtClean="0">
                          <a:solidFill>
                            <a:schemeClr val="tx2"/>
                          </a:solidFill>
                          <a:latin typeface="Times New Roman" pitchFamily="18" charset="0"/>
                          <a:cs typeface="Times New Roman" pitchFamily="18" charset="0"/>
                        </a:rPr>
                        <a:t> Activities)</a:t>
                      </a:r>
                      <a:endParaRPr lang="en-IN" sz="18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800" dirty="0" smtClean="0">
                          <a:latin typeface="Times New Roman" pitchFamily="18" charset="0"/>
                          <a:cs typeface="Times New Roman" pitchFamily="18" charset="0"/>
                        </a:rPr>
                        <a:t>EVALUATION</a:t>
                      </a:r>
                      <a:endParaRPr lang="en-IN" sz="1800" dirty="0">
                        <a:latin typeface="Times New Roman" pitchFamily="18" charset="0"/>
                        <a:cs typeface="Times New Roman" pitchFamily="18" charset="0"/>
                      </a:endParaRPr>
                    </a:p>
                  </a:txBody>
                  <a:tcPr/>
                </a:tc>
              </a:tr>
              <a:tr h="3557274">
                <a:tc>
                  <a:txBody>
                    <a:bodyPr/>
                    <a:lstStyle/>
                    <a:p>
                      <a:pPr marL="34290" algn="just">
                        <a:spcBef>
                          <a:spcPts val="705"/>
                        </a:spcBef>
                        <a:spcAft>
                          <a:spcPts val="0"/>
                        </a:spcAft>
                      </a:pPr>
                      <a:r>
                        <a:rPr lang="en-US" sz="2000" b="1" i="1" dirty="0">
                          <a:solidFill>
                            <a:schemeClr val="tx1"/>
                          </a:solidFill>
                          <a:latin typeface="Times New Roman"/>
                          <a:ea typeface="Times New Roman"/>
                          <a:cs typeface="Times New Roman"/>
                        </a:rPr>
                        <a:t>Course of </a:t>
                      </a:r>
                      <a:r>
                        <a:rPr lang="en-US" sz="2000" b="1" i="1" dirty="0" smtClean="0">
                          <a:solidFill>
                            <a:schemeClr val="tx1"/>
                          </a:solidFill>
                          <a:latin typeface="Times New Roman"/>
                          <a:ea typeface="Times New Roman"/>
                          <a:cs typeface="Times New Roman"/>
                        </a:rPr>
                        <a:t>prices:</a:t>
                      </a:r>
                      <a:endParaRPr lang="en-IN" sz="2000" i="1" dirty="0">
                        <a:solidFill>
                          <a:schemeClr val="tx1"/>
                        </a:solidFill>
                        <a:latin typeface="Times New Roman"/>
                        <a:ea typeface="Times New Roman"/>
                        <a:cs typeface="Times New Roman"/>
                      </a:endParaRPr>
                    </a:p>
                    <a:p>
                      <a:pPr marL="34290" marR="24765" algn="just">
                        <a:lnSpc>
                          <a:spcPct val="110000"/>
                        </a:lnSpc>
                        <a:spcBef>
                          <a:spcPts val="870"/>
                        </a:spcBef>
                        <a:spcAft>
                          <a:spcPts val="0"/>
                        </a:spcAft>
                      </a:pPr>
                      <a:r>
                        <a:rPr lang="en-US" sz="2000" b="1" i="1" dirty="0">
                          <a:solidFill>
                            <a:srgbClr val="FF0000"/>
                          </a:solidFill>
                          <a:latin typeface="Times New Roman"/>
                          <a:ea typeface="Times New Roman"/>
                          <a:cs typeface="Times New Roman"/>
                        </a:rPr>
                        <a:t>Price mechanism has a significant place in a planned economy. Changes in prices bring changes in the purchasing power of money also.</a:t>
                      </a:r>
                      <a:endParaRPr lang="en-IN" sz="2000" b="1" i="1" dirty="0">
                        <a:solidFill>
                          <a:srgbClr val="FF0000"/>
                        </a:solidFill>
                        <a:latin typeface="Times New Roman"/>
                        <a:ea typeface="Times New Roman"/>
                        <a:cs typeface="Times New Roman"/>
                      </a:endParaRPr>
                    </a:p>
                  </a:txBody>
                  <a:tcPr marL="0" marR="0" marT="0" marB="0"/>
                </a:tc>
                <a:tc>
                  <a:txBody>
                    <a:bodyPr/>
                    <a:lstStyle/>
                    <a:p>
                      <a:pPr algn="just"/>
                      <a:endParaRPr lang="en-IN" sz="2000" b="1" i="1" dirty="0" smtClean="0">
                        <a:latin typeface="Times New Roman" pitchFamily="18" charset="0"/>
                        <a:cs typeface="Times New Roman" pitchFamily="18" charset="0"/>
                      </a:endParaRPr>
                    </a:p>
                    <a:p>
                      <a:pPr algn="just"/>
                      <a:endParaRPr lang="en-IN" sz="2000" b="1" i="1" dirty="0" smtClean="0">
                        <a:latin typeface="Times New Roman" pitchFamily="18" charset="0"/>
                        <a:cs typeface="Times New Roman" pitchFamily="18" charset="0"/>
                      </a:endParaRPr>
                    </a:p>
                    <a:p>
                      <a:pPr algn="just"/>
                      <a:endParaRPr lang="en-IN" sz="2000" b="1" i="1" dirty="0" smtClean="0">
                        <a:latin typeface="Times New Roman" pitchFamily="18" charset="0"/>
                        <a:cs typeface="Times New Roman" pitchFamily="18" charset="0"/>
                      </a:endParaRPr>
                    </a:p>
                    <a:p>
                      <a:pPr algn="just"/>
                      <a:endParaRPr lang="en-IN" sz="2000" b="1" i="1" dirty="0" smtClean="0">
                        <a:latin typeface="Times New Roman" pitchFamily="18" charset="0"/>
                        <a:cs typeface="Times New Roman" pitchFamily="18" charset="0"/>
                      </a:endParaRPr>
                    </a:p>
                    <a:p>
                      <a:pPr algn="just"/>
                      <a:r>
                        <a:rPr lang="en-IN" sz="2000" b="1" i="1" dirty="0" smtClean="0">
                          <a:latin typeface="Times New Roman" pitchFamily="18" charset="0"/>
                          <a:cs typeface="Times New Roman" pitchFamily="18" charset="0"/>
                        </a:rPr>
                        <a:t>Explains</a:t>
                      </a:r>
                      <a:endParaRPr lang="en-IN" sz="2000" b="1" i="1" dirty="0">
                        <a:latin typeface="Times New Roman" pitchFamily="18" charset="0"/>
                        <a:cs typeface="Times New Roman" pitchFamily="18" charset="0"/>
                      </a:endParaRPr>
                    </a:p>
                  </a:txBody>
                  <a:tcPr/>
                </a:tc>
                <a:tc>
                  <a:txBody>
                    <a:bodyPr/>
                    <a:lstStyle/>
                    <a:p>
                      <a:pPr algn="just"/>
                      <a:endParaRPr lang="en-US" sz="2000" b="1" i="1" kern="1200" dirty="0" smtClean="0">
                        <a:solidFill>
                          <a:srgbClr val="FF0000"/>
                        </a:solidFill>
                        <a:latin typeface="Times New Roman" pitchFamily="18" charset="0"/>
                        <a:ea typeface="+mn-ea"/>
                        <a:cs typeface="Times New Roman" pitchFamily="18" charset="0"/>
                      </a:endParaRPr>
                    </a:p>
                    <a:p>
                      <a:pPr algn="just"/>
                      <a:endParaRPr lang="en-US" sz="2000" b="1" i="1" kern="1200" dirty="0" smtClean="0">
                        <a:solidFill>
                          <a:srgbClr val="FF0000"/>
                        </a:solidFill>
                        <a:latin typeface="Times New Roman" pitchFamily="18" charset="0"/>
                        <a:ea typeface="+mn-ea"/>
                        <a:cs typeface="Times New Roman" pitchFamily="18" charset="0"/>
                      </a:endParaRPr>
                    </a:p>
                    <a:p>
                      <a:pPr algn="just"/>
                      <a:r>
                        <a:rPr lang="en-US" sz="2000" b="1" i="1" kern="1200" dirty="0" smtClean="0">
                          <a:solidFill>
                            <a:srgbClr val="FF0000"/>
                          </a:solidFill>
                          <a:latin typeface="Times New Roman" pitchFamily="18" charset="0"/>
                          <a:ea typeface="+mn-ea"/>
                          <a:cs typeface="Times New Roman" pitchFamily="18" charset="0"/>
                        </a:rPr>
                        <a:t>Student explains the effect of rising price on the growth and development of an economy.</a:t>
                      </a:r>
                      <a:endParaRPr lang="en-IN" sz="2000" b="1" i="1" dirty="0">
                        <a:solidFill>
                          <a:srgbClr val="FF0000"/>
                        </a:solidFill>
                        <a:latin typeface="Times New Roman" pitchFamily="18" charset="0"/>
                        <a:cs typeface="Times New Roman" pitchFamily="18" charset="0"/>
                      </a:endParaRPr>
                    </a:p>
                  </a:txBody>
                  <a:tcPr/>
                </a:tc>
                <a:tc>
                  <a:txBody>
                    <a:bodyPr/>
                    <a:lstStyle/>
                    <a:p>
                      <a:pPr algn="just"/>
                      <a:endParaRPr lang="en-IN" sz="2000" b="1" i="1" dirty="0" smtClean="0">
                        <a:latin typeface="Times New Roman" pitchFamily="18" charset="0"/>
                        <a:cs typeface="Times New Roman" pitchFamily="18" charset="0"/>
                      </a:endParaRPr>
                    </a:p>
                    <a:p>
                      <a:pPr algn="just"/>
                      <a:endParaRPr lang="en-IN" sz="2000" b="1" i="1" dirty="0" smtClean="0">
                        <a:latin typeface="Times New Roman" pitchFamily="18" charset="0"/>
                        <a:cs typeface="Times New Roman" pitchFamily="18" charset="0"/>
                      </a:endParaRPr>
                    </a:p>
                    <a:p>
                      <a:pPr algn="just"/>
                      <a:r>
                        <a:rPr lang="en-IN" sz="2000" b="1" i="1" dirty="0" smtClean="0">
                          <a:latin typeface="Times New Roman" pitchFamily="18" charset="0"/>
                          <a:cs typeface="Times New Roman" pitchFamily="18" charset="0"/>
                        </a:rPr>
                        <a:t>What happens to</a:t>
                      </a:r>
                      <a:r>
                        <a:rPr lang="en-IN" sz="2000" b="1" i="1" baseline="0" dirty="0" smtClean="0">
                          <a:latin typeface="Times New Roman" pitchFamily="18" charset="0"/>
                          <a:cs typeface="Times New Roman" pitchFamily="18" charset="0"/>
                        </a:rPr>
                        <a:t> the </a:t>
                      </a:r>
                      <a:r>
                        <a:rPr lang="en-IN" sz="2000" b="1" i="1" dirty="0" smtClean="0">
                          <a:latin typeface="Times New Roman" pitchFamily="18" charset="0"/>
                          <a:cs typeface="Times New Roman" pitchFamily="18" charset="0"/>
                        </a:rPr>
                        <a:t>purchasing</a:t>
                      </a:r>
                      <a:r>
                        <a:rPr lang="en-IN" sz="2000" b="1" i="1" baseline="0" dirty="0" smtClean="0">
                          <a:latin typeface="Times New Roman" pitchFamily="18" charset="0"/>
                          <a:cs typeface="Times New Roman" pitchFamily="18" charset="0"/>
                        </a:rPr>
                        <a:t> power of money when the prices rise?</a:t>
                      </a:r>
                      <a:endParaRPr lang="en-IN" sz="2000" b="1" i="1"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153400" cy="4541520"/>
        </p:xfrm>
        <a:graphic>
          <a:graphicData uri="http://schemas.openxmlformats.org/drawingml/2006/table">
            <a:tbl>
              <a:tblPr firstRow="1" bandRow="1">
                <a:tableStyleId>{5C22544A-7EE6-4342-B048-85BDC9FD1C3A}</a:tableStyleId>
              </a:tblPr>
              <a:tblGrid>
                <a:gridCol w="1973981"/>
                <a:gridCol w="1988419"/>
                <a:gridCol w="2438400"/>
                <a:gridCol w="1752600"/>
              </a:tblGrid>
              <a:tr h="370840">
                <a:tc>
                  <a:txBody>
                    <a:bodyPr/>
                    <a:lstStyle/>
                    <a:p>
                      <a:r>
                        <a:rPr lang="en-IN" sz="1800" dirty="0" smtClean="0">
                          <a:latin typeface="Times New Roman" pitchFamily="18" charset="0"/>
                          <a:cs typeface="Times New Roman" pitchFamily="18" charset="0"/>
                        </a:rPr>
                        <a:t>CONTENT</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LEARNING EXPERIENCES</a:t>
                      </a:r>
                    </a:p>
                    <a:p>
                      <a:r>
                        <a:rPr lang="en-IN" sz="1800" b="0" dirty="0" smtClean="0">
                          <a:solidFill>
                            <a:schemeClr val="tx2"/>
                          </a:solidFill>
                          <a:latin typeface="Times New Roman" pitchFamily="18" charset="0"/>
                          <a:cs typeface="Times New Roman" pitchFamily="18" charset="0"/>
                        </a:rPr>
                        <a:t>(Teacher/Learner</a:t>
                      </a:r>
                      <a:r>
                        <a:rPr lang="en-IN" sz="1800" b="0" baseline="0" dirty="0" smtClean="0">
                          <a:solidFill>
                            <a:schemeClr val="tx2"/>
                          </a:solidFill>
                          <a:latin typeface="Times New Roman" pitchFamily="18" charset="0"/>
                          <a:cs typeface="Times New Roman" pitchFamily="18" charset="0"/>
                        </a:rPr>
                        <a:t> Activities)</a:t>
                      </a:r>
                      <a:endParaRPr lang="en-IN" sz="18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800" dirty="0" smtClean="0">
                          <a:latin typeface="Times New Roman" pitchFamily="18" charset="0"/>
                          <a:cs typeface="Times New Roman" pitchFamily="18" charset="0"/>
                        </a:rPr>
                        <a:t>EVALUATION</a:t>
                      </a:r>
                      <a:endParaRPr lang="en-IN" sz="1800" dirty="0">
                        <a:latin typeface="Times New Roman" pitchFamily="18" charset="0"/>
                        <a:cs typeface="Times New Roman" pitchFamily="18" charset="0"/>
                      </a:endParaRPr>
                    </a:p>
                  </a:txBody>
                  <a:tcPr/>
                </a:tc>
              </a:tr>
              <a:tr h="3078480">
                <a:tc>
                  <a:txBody>
                    <a:bodyPr/>
                    <a:lstStyle/>
                    <a:p>
                      <a:pPr marL="34925" marR="24765" algn="just">
                        <a:lnSpc>
                          <a:spcPct val="110000"/>
                        </a:lnSpc>
                        <a:spcBef>
                          <a:spcPts val="365"/>
                        </a:spcBef>
                        <a:spcAft>
                          <a:spcPts val="0"/>
                        </a:spcAft>
                      </a:pPr>
                      <a:r>
                        <a:rPr lang="en-US" sz="2000" b="1" i="1" dirty="0">
                          <a:solidFill>
                            <a:srgbClr val="FF0000"/>
                          </a:solidFill>
                          <a:latin typeface="Times New Roman" pitchFamily="18" charset="0"/>
                          <a:ea typeface="Times New Roman"/>
                          <a:cs typeface="Times New Roman" pitchFamily="18" charset="0"/>
                        </a:rPr>
                        <a:t>At high prices  </a:t>
                      </a:r>
                      <a:r>
                        <a:rPr lang="en-US" sz="2000" b="1" i="1" spc="-15" dirty="0">
                          <a:solidFill>
                            <a:srgbClr val="FF0000"/>
                          </a:solidFill>
                          <a:latin typeface="Times New Roman" pitchFamily="18" charset="0"/>
                          <a:ea typeface="Times New Roman"/>
                          <a:cs typeface="Times New Roman" pitchFamily="18" charset="0"/>
                        </a:rPr>
                        <a:t>money </a:t>
                      </a:r>
                      <a:r>
                        <a:rPr lang="en-US" sz="2000" b="1" i="1" dirty="0">
                          <a:solidFill>
                            <a:srgbClr val="FF0000"/>
                          </a:solidFill>
                          <a:latin typeface="Times New Roman" pitchFamily="18" charset="0"/>
                          <a:ea typeface="Times New Roman"/>
                          <a:cs typeface="Times New Roman" pitchFamily="18" charset="0"/>
                        </a:rPr>
                        <a:t>commands lesser commodities and at lower prices more commodities.</a:t>
                      </a:r>
                      <a:endParaRPr lang="en-IN" sz="20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r>
                        <a:rPr lang="en-IN" sz="2000" b="1" i="1" dirty="0" smtClean="0">
                          <a:latin typeface="Times New Roman" pitchFamily="18" charset="0"/>
                          <a:cs typeface="Times New Roman" pitchFamily="18" charset="0"/>
                        </a:rPr>
                        <a:t>Compares</a:t>
                      </a:r>
                      <a:endParaRPr lang="en-IN" sz="2000" b="1" i="1" dirty="0">
                        <a:latin typeface="Times New Roman" pitchFamily="18" charset="0"/>
                        <a:cs typeface="Times New Roman" pitchFamily="18" charset="0"/>
                      </a:endParaRPr>
                    </a:p>
                  </a:txBody>
                  <a:tcPr/>
                </a:tc>
                <a:tc>
                  <a:txBody>
                    <a:bodyPr/>
                    <a:lstStyle/>
                    <a:p>
                      <a:pPr algn="just"/>
                      <a:r>
                        <a:rPr lang="en-US" sz="2000" b="1" i="1" kern="1200" dirty="0" smtClean="0">
                          <a:solidFill>
                            <a:srgbClr val="FF0000"/>
                          </a:solidFill>
                          <a:latin typeface="Times New Roman" pitchFamily="18" charset="0"/>
                          <a:ea typeface="+mn-ea"/>
                          <a:cs typeface="Times New Roman" pitchFamily="18" charset="0"/>
                        </a:rPr>
                        <a:t>Student compares the prices of different commodities  from  time to time and from place to place.</a:t>
                      </a:r>
                      <a:endParaRPr lang="en-IN" sz="2000" b="1" i="1" dirty="0">
                        <a:solidFill>
                          <a:srgbClr val="FF0000"/>
                        </a:solidFill>
                        <a:latin typeface="Times New Roman" pitchFamily="18" charset="0"/>
                        <a:cs typeface="Times New Roman" pitchFamily="18" charset="0"/>
                      </a:endParaRPr>
                    </a:p>
                  </a:txBody>
                  <a:tcPr/>
                </a:tc>
                <a:tc>
                  <a:txBody>
                    <a:bodyPr/>
                    <a:lstStyle/>
                    <a:p>
                      <a:pPr algn="just"/>
                      <a:r>
                        <a:rPr lang="en-US" sz="2000" b="1" i="1" kern="1200" dirty="0" smtClean="0">
                          <a:solidFill>
                            <a:schemeClr val="dk1"/>
                          </a:solidFill>
                          <a:latin typeface="Times New Roman" pitchFamily="18" charset="0"/>
                          <a:ea typeface="+mn-ea"/>
                          <a:cs typeface="Times New Roman" pitchFamily="18" charset="0"/>
                        </a:rPr>
                        <a:t>Rising of price of petrol affected which sector of economy directly?</a:t>
                      </a:r>
                      <a:endParaRPr lang="en-IN" sz="2000" b="1" i="1"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8077200" cy="4195676"/>
        </p:xfrm>
        <a:graphic>
          <a:graphicData uri="http://schemas.openxmlformats.org/drawingml/2006/table">
            <a:tbl>
              <a:tblPr firstRow="1" bandRow="1">
                <a:tableStyleId>{5C22544A-7EE6-4342-B048-85BDC9FD1C3A}</a:tableStyleId>
              </a:tblPr>
              <a:tblGrid>
                <a:gridCol w="1752600"/>
                <a:gridCol w="2057400"/>
                <a:gridCol w="2033081"/>
                <a:gridCol w="2234119"/>
              </a:tblGrid>
              <a:tr h="1382164">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LEARNING EXPERIENCES</a:t>
                      </a:r>
                    </a:p>
                    <a:p>
                      <a:r>
                        <a:rPr lang="en-IN" sz="1800" b="0" dirty="0" smtClean="0">
                          <a:solidFill>
                            <a:schemeClr val="tx2"/>
                          </a:solidFill>
                          <a:latin typeface="Times New Roman" pitchFamily="18" charset="0"/>
                          <a:cs typeface="Times New Roman" pitchFamily="18" charset="0"/>
                        </a:rPr>
                        <a:t>(Teacher/Learner</a:t>
                      </a:r>
                      <a:r>
                        <a:rPr lang="en-IN" sz="1800" b="0" baseline="0" dirty="0" smtClean="0">
                          <a:solidFill>
                            <a:schemeClr val="tx2"/>
                          </a:solidFill>
                          <a:latin typeface="Times New Roman" pitchFamily="18" charset="0"/>
                          <a:cs typeface="Times New Roman" pitchFamily="18" charset="0"/>
                        </a:rPr>
                        <a:t> Activities)</a:t>
                      </a:r>
                      <a:endParaRPr lang="en-IN" sz="18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800" dirty="0" smtClean="0">
                          <a:latin typeface="Times New Roman" pitchFamily="18" charset="0"/>
                          <a:cs typeface="Times New Roman" pitchFamily="18" charset="0"/>
                        </a:rPr>
                        <a:t>EVALUATION</a:t>
                      </a:r>
                      <a:endParaRPr lang="en-IN" sz="1800" dirty="0">
                        <a:latin typeface="Times New Roman" pitchFamily="18" charset="0"/>
                        <a:cs typeface="Times New Roman" pitchFamily="18" charset="0"/>
                      </a:endParaRPr>
                    </a:p>
                  </a:txBody>
                  <a:tcPr/>
                </a:tc>
              </a:tr>
              <a:tr h="2732636">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000" b="1" i="1" dirty="0">
                          <a:solidFill>
                            <a:srgbClr val="FF0000"/>
                          </a:solidFill>
                          <a:latin typeface="Times New Roman"/>
                          <a:ea typeface="Times New Roman"/>
                          <a:cs typeface="Times New Roman"/>
                        </a:rPr>
                        <a:t>Rising in oil </a:t>
                      </a:r>
                      <a:r>
                        <a:rPr lang="en-US" sz="2000" b="1" i="1" spc="-15" dirty="0">
                          <a:solidFill>
                            <a:srgbClr val="FF0000"/>
                          </a:solidFill>
                          <a:latin typeface="Times New Roman"/>
                          <a:ea typeface="Times New Roman"/>
                          <a:cs typeface="Times New Roman"/>
                        </a:rPr>
                        <a:t>prices  </a:t>
                      </a:r>
                      <a:r>
                        <a:rPr lang="en-US" sz="2000" b="1" i="1" dirty="0">
                          <a:solidFill>
                            <a:srgbClr val="FF0000"/>
                          </a:solidFill>
                          <a:latin typeface="Times New Roman"/>
                          <a:ea typeface="Times New Roman"/>
                          <a:cs typeface="Times New Roman"/>
                        </a:rPr>
                        <a:t>economically hit international community.</a:t>
                      </a:r>
                      <a:endParaRPr lang="en-IN" sz="2000" b="1" i="1" dirty="0">
                        <a:solidFill>
                          <a:srgbClr val="FF0000"/>
                        </a:solidFill>
                        <a:latin typeface="Times New Roman"/>
                        <a:ea typeface="Times New Roman"/>
                        <a:cs typeface="Times New Roman"/>
                      </a:endParaRPr>
                    </a:p>
                  </a:txBody>
                  <a:tcPr marL="0" marR="0" marT="0" marB="0"/>
                </a:tc>
                <a:tc>
                  <a:txBody>
                    <a:bodyPr/>
                    <a:lstStyle/>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r>
                        <a:rPr lang="en-IN" sz="2000" b="1" i="1" dirty="0" smtClean="0">
                          <a:latin typeface="Times New Roman" pitchFamily="18" charset="0"/>
                          <a:cs typeface="Times New Roman" pitchFamily="18" charset="0"/>
                        </a:rPr>
                        <a:t>Explains</a:t>
                      </a:r>
                      <a:endParaRPr lang="en-IN" sz="2000" b="1" i="1" dirty="0">
                        <a:latin typeface="Times New Roman" pitchFamily="18" charset="0"/>
                        <a:cs typeface="Times New Roman" pitchFamily="18" charset="0"/>
                      </a:endParaRPr>
                    </a:p>
                  </a:txBody>
                  <a:tcPr/>
                </a:tc>
                <a:tc>
                  <a:txBody>
                    <a:bodyPr/>
                    <a:lstStyle/>
                    <a:p>
                      <a:pPr algn="just"/>
                      <a:endParaRPr lang="en-US" sz="2000" b="1" i="1" kern="1200" dirty="0" smtClean="0">
                        <a:solidFill>
                          <a:srgbClr val="FF0000"/>
                        </a:solidFill>
                        <a:latin typeface="Times New Roman" pitchFamily="18" charset="0"/>
                        <a:ea typeface="+mn-ea"/>
                        <a:cs typeface="Times New Roman" pitchFamily="18" charset="0"/>
                      </a:endParaRPr>
                    </a:p>
                    <a:p>
                      <a:pPr algn="just"/>
                      <a:endParaRPr lang="en-US" sz="2000" b="1" i="1" kern="1200" dirty="0" smtClean="0">
                        <a:solidFill>
                          <a:srgbClr val="FF0000"/>
                        </a:solidFill>
                        <a:latin typeface="Times New Roman" pitchFamily="18" charset="0"/>
                        <a:ea typeface="+mn-ea"/>
                        <a:cs typeface="Times New Roman" pitchFamily="18" charset="0"/>
                      </a:endParaRPr>
                    </a:p>
                    <a:p>
                      <a:pPr algn="just"/>
                      <a:r>
                        <a:rPr lang="en-US" sz="2000" b="1" i="1" kern="1200" dirty="0" smtClean="0">
                          <a:solidFill>
                            <a:srgbClr val="FF0000"/>
                          </a:solidFill>
                          <a:latin typeface="Times New Roman" pitchFamily="18" charset="0"/>
                          <a:ea typeface="+mn-ea"/>
                          <a:cs typeface="Times New Roman" pitchFamily="18" charset="0"/>
                        </a:rPr>
                        <a:t>Student explains the effect of  rising price on the growth and development of an economy.</a:t>
                      </a:r>
                      <a:endParaRPr lang="en-IN" sz="2000" b="1" i="1" dirty="0">
                        <a:solidFill>
                          <a:srgbClr val="FF0000"/>
                        </a:solidFill>
                        <a:latin typeface="Times New Roman" pitchFamily="18" charset="0"/>
                        <a:cs typeface="Times New Roman" pitchFamily="18" charset="0"/>
                      </a:endParaRPr>
                    </a:p>
                  </a:txBody>
                  <a:tcPr/>
                </a:tc>
                <a:tc>
                  <a:txBody>
                    <a:bodyPr/>
                    <a:lstStyle/>
                    <a:p>
                      <a:pPr algn="just"/>
                      <a:endParaRPr lang="en-US" sz="2000" b="1" i="1" kern="1200" dirty="0" smtClean="0">
                        <a:solidFill>
                          <a:schemeClr val="dk1"/>
                        </a:solidFill>
                        <a:latin typeface="Times New Roman" pitchFamily="18" charset="0"/>
                        <a:ea typeface="+mn-ea"/>
                        <a:cs typeface="Times New Roman" pitchFamily="18" charset="0"/>
                      </a:endParaRPr>
                    </a:p>
                    <a:p>
                      <a:pPr algn="just"/>
                      <a:endParaRPr lang="en-US" sz="2000" b="1" i="1" kern="1200" dirty="0" smtClean="0">
                        <a:solidFill>
                          <a:schemeClr val="dk1"/>
                        </a:solidFill>
                        <a:latin typeface="Times New Roman" pitchFamily="18" charset="0"/>
                        <a:ea typeface="+mn-ea"/>
                        <a:cs typeface="Times New Roman" pitchFamily="18" charset="0"/>
                      </a:endParaRPr>
                    </a:p>
                    <a:p>
                      <a:pPr algn="just"/>
                      <a:r>
                        <a:rPr lang="en-US" sz="2000" b="1" i="1" kern="1200" dirty="0" smtClean="0">
                          <a:solidFill>
                            <a:schemeClr val="dk1"/>
                          </a:solidFill>
                          <a:latin typeface="Times New Roman" pitchFamily="18" charset="0"/>
                          <a:ea typeface="+mn-ea"/>
                          <a:cs typeface="Times New Roman" pitchFamily="18" charset="0"/>
                        </a:rPr>
                        <a:t>What is the effect of rising price on the growth and development of an economy?</a:t>
                      </a:r>
                      <a:endParaRPr lang="en-IN" sz="2000" b="1" i="1"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a:p>
        </p:txBody>
      </p:sp>
      <p:sp>
        <p:nvSpPr>
          <p:cNvPr id="2" name="Title 1"/>
          <p:cNvSpPr>
            <a:spLocks noGrp="1"/>
          </p:cNvSpPr>
          <p:nvPr>
            <p:ph type="title"/>
          </p:nvPr>
        </p:nvSpPr>
        <p:spPr/>
        <p:txBody>
          <a:bodyPr/>
          <a:lstStyle/>
          <a:p>
            <a:r>
              <a:rPr lang="en-IN" b="1" dirty="0" smtClean="0">
                <a:latin typeface="Times New Roman" pitchFamily="18" charset="0"/>
                <a:cs typeface="Times New Roman" pitchFamily="18" charset="0"/>
              </a:rPr>
              <a:t>INTRODUCTION</a:t>
            </a:r>
            <a:endParaRPr lang="en-IN" b="1" dirty="0">
              <a:latin typeface="Times New Roman" pitchFamily="18" charset="0"/>
              <a:cs typeface="Times New Roman" pitchFamily="18" charset="0"/>
            </a:endParaRPr>
          </a:p>
        </p:txBody>
      </p:sp>
      <p:sp>
        <p:nvSpPr>
          <p:cNvPr id="6" name="Rounded Rectangle 5"/>
          <p:cNvSpPr/>
          <p:nvPr/>
        </p:nvSpPr>
        <p:spPr>
          <a:xfrm>
            <a:off x="457200" y="1371600"/>
            <a:ext cx="8229600" cy="472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i="1" dirty="0" smtClean="0">
                <a:solidFill>
                  <a:schemeClr val="bg1"/>
                </a:solidFill>
                <a:latin typeface="Times New Roman" pitchFamily="18" charset="0"/>
                <a:cs typeface="Times New Roman" pitchFamily="18" charset="0"/>
              </a:rPr>
              <a:t>A  teacher should concentrate on a wise planning of his teaching and instructional work carried along with his students during the whole session.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1"/>
          <a:ext cx="8229600" cy="4076180"/>
        </p:xfrm>
        <a:graphic>
          <a:graphicData uri="http://schemas.openxmlformats.org/drawingml/2006/table">
            <a:tbl>
              <a:tblPr firstRow="1" bandRow="1">
                <a:tableStyleId>{5C22544A-7EE6-4342-B048-85BDC9FD1C3A}</a:tableStyleId>
              </a:tblPr>
              <a:tblGrid>
                <a:gridCol w="1828800"/>
                <a:gridCol w="2209800"/>
                <a:gridCol w="2362200"/>
                <a:gridCol w="1828800"/>
              </a:tblGrid>
              <a:tr h="142546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LEARNING EXPERIENCES</a:t>
                      </a:r>
                    </a:p>
                    <a:p>
                      <a:r>
                        <a:rPr lang="en-IN" sz="1800" b="0" dirty="0" smtClean="0">
                          <a:solidFill>
                            <a:schemeClr val="tx2"/>
                          </a:solidFill>
                          <a:latin typeface="Times New Roman" pitchFamily="18" charset="0"/>
                          <a:cs typeface="Times New Roman" pitchFamily="18" charset="0"/>
                        </a:rPr>
                        <a:t>(Teacher/Learner</a:t>
                      </a:r>
                      <a:r>
                        <a:rPr lang="en-IN" sz="1800" b="0" baseline="0" dirty="0" smtClean="0">
                          <a:solidFill>
                            <a:schemeClr val="tx2"/>
                          </a:solidFill>
                          <a:latin typeface="Times New Roman" pitchFamily="18" charset="0"/>
                          <a:cs typeface="Times New Roman" pitchFamily="18" charset="0"/>
                        </a:rPr>
                        <a:t> Activities)</a:t>
                      </a:r>
                      <a:endParaRPr lang="en-IN" sz="18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600" dirty="0" smtClean="0">
                          <a:latin typeface="Times New Roman" pitchFamily="18" charset="0"/>
                          <a:cs typeface="Times New Roman" pitchFamily="18" charset="0"/>
                        </a:rPr>
                        <a:t>EVALUATION</a:t>
                      </a:r>
                      <a:endParaRPr lang="en-IN" sz="1600" dirty="0">
                        <a:latin typeface="Times New Roman" pitchFamily="18" charset="0"/>
                        <a:cs typeface="Times New Roman" pitchFamily="18" charset="0"/>
                      </a:endParaRPr>
                    </a:p>
                  </a:txBody>
                  <a:tcPr/>
                </a:tc>
              </a:tr>
              <a:tr h="261314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Indicators   of </a:t>
                      </a: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Price</a:t>
                      </a: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trends</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endParaRPr lang="en-IN" sz="2000" b="1" i="1" dirty="0" smtClean="0">
                        <a:solidFill>
                          <a:schemeClr val="tx1"/>
                        </a:solidFill>
                        <a:latin typeface="Times New Roman" pitchFamily="18" charset="0"/>
                        <a:cs typeface="Times New Roman" pitchFamily="18" charset="0"/>
                      </a:endParaRPr>
                    </a:p>
                    <a:p>
                      <a:pPr algn="just"/>
                      <a:r>
                        <a:rPr lang="en-IN" sz="2400" b="1" i="1" dirty="0" smtClean="0">
                          <a:solidFill>
                            <a:schemeClr val="tx1"/>
                          </a:solidFill>
                          <a:latin typeface="Times New Roman" pitchFamily="18" charset="0"/>
                          <a:cs typeface="Times New Roman" pitchFamily="18" charset="0"/>
                        </a:rPr>
                        <a:t>Lists out</a:t>
                      </a:r>
                      <a:endParaRPr lang="en-IN" sz="2400" b="1" i="1" dirty="0">
                        <a:solidFill>
                          <a:schemeClr val="tx1"/>
                        </a:solidFill>
                        <a:latin typeface="Times New Roman" pitchFamily="18" charset="0"/>
                        <a:cs typeface="Times New Roman" pitchFamily="18" charset="0"/>
                      </a:endParaRPr>
                    </a:p>
                  </a:txBody>
                  <a:tcPr/>
                </a:tc>
                <a:tc>
                  <a:txBody>
                    <a:bodyPr/>
                    <a:lstStyle/>
                    <a:p>
                      <a:pPr marL="33020" algn="just">
                        <a:lnSpc>
                          <a:spcPct val="110000"/>
                        </a:lnSpc>
                        <a:spcAft>
                          <a:spcPts val="0"/>
                        </a:spcAft>
                      </a:pPr>
                      <a:r>
                        <a:rPr lang="en-US" sz="2400" b="1" i="1" dirty="0" smtClean="0">
                          <a:solidFill>
                            <a:srgbClr val="FF0000"/>
                          </a:solidFill>
                          <a:latin typeface="Times New Roman" pitchFamily="18" charset="0"/>
                          <a:ea typeface="Times New Roman"/>
                          <a:cs typeface="Times New Roman" pitchFamily="18" charset="0"/>
                        </a:rPr>
                        <a:t>Lists </a:t>
                      </a:r>
                      <a:r>
                        <a:rPr lang="en-US" sz="2400" b="1" i="1" dirty="0">
                          <a:solidFill>
                            <a:srgbClr val="FF0000"/>
                          </a:solidFill>
                          <a:latin typeface="Times New Roman" pitchFamily="18" charset="0"/>
                          <a:ea typeface="Times New Roman"/>
                          <a:cs typeface="Times New Roman" pitchFamily="18" charset="0"/>
                        </a:rPr>
                        <a:t>out the </a:t>
                      </a:r>
                      <a:r>
                        <a:rPr lang="en-US" sz="2400" b="1" i="1" dirty="0" smtClean="0">
                          <a:solidFill>
                            <a:srgbClr val="FF0000"/>
                          </a:solidFill>
                          <a:latin typeface="Times New Roman" pitchFamily="18" charset="0"/>
                          <a:ea typeface="Times New Roman"/>
                          <a:cs typeface="Times New Roman" pitchFamily="18" charset="0"/>
                        </a:rPr>
                        <a:t>various</a:t>
                      </a:r>
                    </a:p>
                    <a:p>
                      <a:pPr marL="33020" algn="just">
                        <a:lnSpc>
                          <a:spcPct val="110000"/>
                        </a:lnSpc>
                        <a:spcAft>
                          <a:spcPts val="0"/>
                        </a:spcAft>
                      </a:pPr>
                      <a:r>
                        <a:rPr lang="en-US" sz="2400" b="1" i="1" dirty="0" smtClean="0">
                          <a:solidFill>
                            <a:srgbClr val="FF0000"/>
                          </a:solidFill>
                          <a:latin typeface="Times New Roman" pitchFamily="18" charset="0"/>
                          <a:ea typeface="Times New Roman"/>
                          <a:cs typeface="Times New Roman" pitchFamily="18" charset="0"/>
                        </a:rPr>
                        <a:t>types </a:t>
                      </a:r>
                      <a:r>
                        <a:rPr lang="en-US" sz="2400" b="1" i="1" dirty="0">
                          <a:solidFill>
                            <a:srgbClr val="FF0000"/>
                          </a:solidFill>
                          <a:latin typeface="Times New Roman" pitchFamily="18" charset="0"/>
                          <a:ea typeface="Times New Roman"/>
                          <a:cs typeface="Times New Roman" pitchFamily="18" charset="0"/>
                        </a:rPr>
                        <a:t>of indicators </a:t>
                      </a:r>
                      <a:endParaRPr lang="en-US" sz="2400" b="1" i="1" dirty="0" smtClean="0">
                        <a:solidFill>
                          <a:srgbClr val="FF0000"/>
                        </a:solidFill>
                        <a:latin typeface="Times New Roman" pitchFamily="18" charset="0"/>
                        <a:ea typeface="Times New Roman"/>
                        <a:cs typeface="Times New Roman" pitchFamily="18" charset="0"/>
                      </a:endParaRPr>
                    </a:p>
                    <a:p>
                      <a:pPr marL="33020" algn="just">
                        <a:lnSpc>
                          <a:spcPct val="110000"/>
                        </a:lnSpc>
                        <a:spcAft>
                          <a:spcPts val="0"/>
                        </a:spcAft>
                      </a:pPr>
                      <a:r>
                        <a:rPr lang="en-US" sz="2400" b="1" i="1" dirty="0" smtClean="0">
                          <a:solidFill>
                            <a:srgbClr val="FF0000"/>
                          </a:solidFill>
                          <a:latin typeface="Times New Roman" pitchFamily="18" charset="0"/>
                          <a:ea typeface="Times New Roman"/>
                          <a:cs typeface="Times New Roman" pitchFamily="18" charset="0"/>
                        </a:rPr>
                        <a:t>of </a:t>
                      </a:r>
                      <a:r>
                        <a:rPr lang="en-US" sz="2400" b="1" i="1" dirty="0">
                          <a:solidFill>
                            <a:srgbClr val="FF0000"/>
                          </a:solidFill>
                          <a:latin typeface="Times New Roman" pitchFamily="18" charset="0"/>
                          <a:ea typeface="Times New Roman"/>
                          <a:cs typeface="Times New Roman" pitchFamily="18" charset="0"/>
                        </a:rPr>
                        <a:t>price </a:t>
                      </a:r>
                      <a:r>
                        <a:rPr lang="en-US" sz="2400" b="1" i="1" dirty="0" smtClean="0">
                          <a:solidFill>
                            <a:srgbClr val="FF0000"/>
                          </a:solidFill>
                          <a:latin typeface="Times New Roman" pitchFamily="18" charset="0"/>
                          <a:ea typeface="Times New Roman"/>
                          <a:cs typeface="Times New Roman" pitchFamily="18" charset="0"/>
                        </a:rPr>
                        <a:t>trends.</a:t>
                      </a:r>
                      <a:endParaRPr lang="en-IN" sz="2400" b="1" i="1" dirty="0">
                        <a:solidFill>
                          <a:srgbClr val="FF0000"/>
                        </a:solidFill>
                        <a:latin typeface="Times New Roman" pitchFamily="18" charset="0"/>
                        <a:ea typeface="Times New Roman"/>
                        <a:cs typeface="Times New Roman" pitchFamily="18" charset="0"/>
                      </a:endParaRPr>
                    </a:p>
                    <a:p>
                      <a:pPr marL="33020" algn="just">
                        <a:spcBef>
                          <a:spcPts val="750"/>
                        </a:spcBef>
                        <a:spcAft>
                          <a:spcPts val="0"/>
                        </a:spcAft>
                      </a:pPr>
                      <a:r>
                        <a:rPr lang="en-US" sz="2400" b="1" i="1" dirty="0">
                          <a:solidFill>
                            <a:srgbClr val="FF0000"/>
                          </a:solidFill>
                          <a:latin typeface="Times New Roman" pitchFamily="18" charset="0"/>
                          <a:ea typeface="Times New Roman"/>
                          <a:cs typeface="Times New Roman" pitchFamily="18" charset="0"/>
                        </a:rPr>
                        <a:t>Defines the </a:t>
                      </a:r>
                      <a:endParaRPr lang="en-US" sz="2400" b="1" i="1" dirty="0" smtClean="0">
                        <a:solidFill>
                          <a:srgbClr val="FF0000"/>
                        </a:solidFill>
                        <a:latin typeface="Times New Roman" pitchFamily="18" charset="0"/>
                        <a:ea typeface="Times New Roman"/>
                        <a:cs typeface="Times New Roman" pitchFamily="18" charset="0"/>
                      </a:endParaRPr>
                    </a:p>
                    <a:p>
                      <a:pPr marL="33020" algn="just">
                        <a:spcBef>
                          <a:spcPts val="750"/>
                        </a:spcBef>
                        <a:spcAft>
                          <a:spcPts val="0"/>
                        </a:spcAft>
                      </a:pPr>
                      <a:r>
                        <a:rPr lang="en-US" sz="2400" b="1" i="1" dirty="0" smtClean="0">
                          <a:solidFill>
                            <a:srgbClr val="FF0000"/>
                          </a:solidFill>
                          <a:latin typeface="Times New Roman" pitchFamily="18" charset="0"/>
                          <a:ea typeface="Times New Roman"/>
                          <a:cs typeface="Times New Roman" pitchFamily="18" charset="0"/>
                        </a:rPr>
                        <a:t>word </a:t>
                      </a:r>
                      <a:r>
                        <a:rPr lang="en-US" sz="2400" b="1" i="1" dirty="0">
                          <a:solidFill>
                            <a:srgbClr val="FF0000"/>
                          </a:solidFill>
                          <a:latin typeface="Times New Roman" pitchFamily="18" charset="0"/>
                          <a:ea typeface="Times New Roman"/>
                          <a:cs typeface="Times New Roman" pitchFamily="18" charset="0"/>
                        </a:rPr>
                        <a:t>deflation.</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spcBef>
                          <a:spcPts val="25"/>
                        </a:spcBef>
                        <a:spcAft>
                          <a:spcPts val="0"/>
                        </a:spcAft>
                      </a:pPr>
                      <a:endParaRPr lang="en-US" sz="2000" b="1" i="1" dirty="0">
                        <a:latin typeface="Times New Roman" pitchFamily="18" charset="0"/>
                        <a:ea typeface="Times New Roman"/>
                        <a:cs typeface="Times New Roman" pitchFamily="18" charset="0"/>
                      </a:endParaRPr>
                    </a:p>
                    <a:p>
                      <a:pPr marL="547370" indent="-457200" algn="just">
                        <a:lnSpc>
                          <a:spcPct val="110000"/>
                        </a:lnSpc>
                        <a:spcAft>
                          <a:spcPts val="0"/>
                        </a:spcAft>
                      </a:pPr>
                      <a:r>
                        <a:rPr lang="en-US" sz="2400" b="1" i="1" dirty="0">
                          <a:latin typeface="Times New Roman" pitchFamily="18" charset="0"/>
                          <a:ea typeface="Times New Roman"/>
                          <a:cs typeface="Times New Roman" pitchFamily="18" charset="0"/>
                        </a:rPr>
                        <a:t>What do you mean by </a:t>
                      </a:r>
                      <a:r>
                        <a:rPr lang="en-US" sz="2400" b="1" i="1" dirty="0" smtClean="0">
                          <a:latin typeface="Times New Roman" pitchFamily="18" charset="0"/>
                          <a:ea typeface="Times New Roman"/>
                          <a:cs typeface="Times New Roman" pitchFamily="18" charset="0"/>
                        </a:rPr>
                        <a:t>Inflation?</a:t>
                      </a:r>
                      <a:endParaRPr lang="en-IN" sz="2400" b="1" i="1" dirty="0">
                        <a:latin typeface="Times New Roman" pitchFamily="18" charset="0"/>
                        <a:ea typeface="Times New Roman"/>
                        <a:cs typeface="Times New Roman" pitchFamily="18" charset="0"/>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8001000" cy="4541520"/>
        </p:xfrm>
        <a:graphic>
          <a:graphicData uri="http://schemas.openxmlformats.org/drawingml/2006/table">
            <a:tbl>
              <a:tblPr firstRow="1" bandRow="1">
                <a:tableStyleId>{5C22544A-7EE6-4342-B048-85BDC9FD1C3A}</a:tableStyleId>
              </a:tblPr>
              <a:tblGrid>
                <a:gridCol w="1361872"/>
                <a:gridCol w="1990928"/>
                <a:gridCol w="2435157"/>
                <a:gridCol w="2213043"/>
              </a:tblGrid>
              <a:tr h="37084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SPECIFICATION OF BEHAVIOURAL</a:t>
                      </a:r>
                      <a:r>
                        <a:rPr lang="en-IN" sz="1800" baseline="0" dirty="0" smtClean="0">
                          <a:latin typeface="Times New Roman" pitchFamily="18" charset="0"/>
                          <a:cs typeface="Times New Roman" pitchFamily="18" charset="0"/>
                        </a:rPr>
                        <a:t> OUTCOMES</a:t>
                      </a:r>
                      <a:endParaRPr lang="en-IN" sz="1800" dirty="0">
                        <a:latin typeface="Times New Roman" pitchFamily="18" charset="0"/>
                        <a:cs typeface="Times New Roman" pitchFamily="18" charset="0"/>
                      </a:endParaRPr>
                    </a:p>
                  </a:txBody>
                  <a:tcPr/>
                </a:tc>
                <a:tc>
                  <a:txBody>
                    <a:bodyPr/>
                    <a:lstStyle/>
                    <a:p>
                      <a:r>
                        <a:rPr lang="en-IN" sz="1800" dirty="0" smtClean="0">
                          <a:latin typeface="Times New Roman" pitchFamily="18" charset="0"/>
                          <a:cs typeface="Times New Roman" pitchFamily="18" charset="0"/>
                        </a:rPr>
                        <a:t>LEARNING EXPERIENCES</a:t>
                      </a:r>
                    </a:p>
                    <a:p>
                      <a:r>
                        <a:rPr lang="en-IN" sz="1800" b="0" dirty="0" smtClean="0">
                          <a:solidFill>
                            <a:schemeClr val="tx2"/>
                          </a:solidFill>
                          <a:latin typeface="Times New Roman" pitchFamily="18" charset="0"/>
                          <a:cs typeface="Times New Roman" pitchFamily="18" charset="0"/>
                        </a:rPr>
                        <a:t>(Teacher/Learner</a:t>
                      </a:r>
                      <a:r>
                        <a:rPr lang="en-IN" sz="1800" b="0" baseline="0" dirty="0" smtClean="0">
                          <a:solidFill>
                            <a:schemeClr val="tx2"/>
                          </a:solidFill>
                          <a:latin typeface="Times New Roman" pitchFamily="18" charset="0"/>
                          <a:cs typeface="Times New Roman" pitchFamily="18" charset="0"/>
                        </a:rPr>
                        <a:t> Activities)</a:t>
                      </a:r>
                      <a:endParaRPr lang="en-IN" sz="18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800" dirty="0" smtClean="0">
                          <a:latin typeface="Times New Roman" pitchFamily="18" charset="0"/>
                          <a:cs typeface="Times New Roman" pitchFamily="18" charset="0"/>
                        </a:rPr>
                        <a:t>EVALUATION</a:t>
                      </a:r>
                      <a:endParaRPr lang="en-IN" sz="1800" dirty="0">
                        <a:latin typeface="Times New Roman" pitchFamily="18" charset="0"/>
                        <a:cs typeface="Times New Roman" pitchFamily="18" charset="0"/>
                      </a:endParaRPr>
                    </a:p>
                  </a:txBody>
                  <a:tcPr/>
                </a:tc>
              </a:tr>
              <a:tr h="307848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Trends</a:t>
                      </a:r>
                      <a:r>
                        <a:rPr lang="en-US" sz="2400" b="1" i="1" kern="1200" baseline="0" dirty="0" smtClean="0">
                          <a:solidFill>
                            <a:srgbClr val="FF0000"/>
                          </a:solidFill>
                          <a:latin typeface="Times New Roman" pitchFamily="18" charset="0"/>
                          <a:ea typeface="+mn-ea"/>
                          <a:cs typeface="Times New Roman" pitchFamily="18" charset="0"/>
                        </a:rPr>
                        <a:t> of Prices in India</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endParaRPr lang="en-IN" sz="2000" b="1" i="1" dirty="0" smtClean="0">
                        <a:solidFill>
                          <a:schemeClr val="accent1">
                            <a:lumMod val="75000"/>
                          </a:schemeClr>
                        </a:solidFill>
                        <a:latin typeface="Times New Roman" pitchFamily="18" charset="0"/>
                        <a:cs typeface="Times New Roman" pitchFamily="18" charset="0"/>
                      </a:endParaRPr>
                    </a:p>
                    <a:p>
                      <a:pPr algn="just"/>
                      <a:endParaRPr lang="en-IN" sz="2000" b="1" i="1" dirty="0" smtClean="0">
                        <a:solidFill>
                          <a:schemeClr val="accent1">
                            <a:lumMod val="75000"/>
                          </a:schemeClr>
                        </a:solidFill>
                        <a:latin typeface="Times New Roman" pitchFamily="18" charset="0"/>
                        <a:cs typeface="Times New Roman" pitchFamily="18" charset="0"/>
                      </a:endParaRPr>
                    </a:p>
                    <a:p>
                      <a:pPr algn="just"/>
                      <a:r>
                        <a:rPr lang="en-IN" sz="2000" b="1" i="1" dirty="0" smtClean="0">
                          <a:solidFill>
                            <a:schemeClr val="tx1"/>
                          </a:solidFill>
                          <a:latin typeface="Times New Roman" pitchFamily="18" charset="0"/>
                          <a:cs typeface="Times New Roman" pitchFamily="18" charset="0"/>
                        </a:rPr>
                        <a:t>Examines</a:t>
                      </a:r>
                      <a:endParaRPr lang="en-IN" sz="2000" b="1" i="1" dirty="0">
                        <a:solidFill>
                          <a:schemeClr val="tx1"/>
                        </a:solidFill>
                        <a:latin typeface="Times New Roman" pitchFamily="18" charset="0"/>
                        <a:cs typeface="Times New Roman" pitchFamily="18" charset="0"/>
                      </a:endParaRPr>
                    </a:p>
                  </a:txBody>
                  <a:tcPr/>
                </a:tc>
                <a:tc>
                  <a:txBody>
                    <a:bodyPr/>
                    <a:lstStyle/>
                    <a:p>
                      <a:pPr marL="33655" marR="120650" algn="just">
                        <a:lnSpc>
                          <a:spcPct val="110000"/>
                        </a:lnSpc>
                        <a:spcAft>
                          <a:spcPts val="0"/>
                        </a:spcAft>
                      </a:pPr>
                      <a:r>
                        <a:rPr lang="en-US" sz="2000" b="1" i="1" dirty="0">
                          <a:solidFill>
                            <a:srgbClr val="FF0000"/>
                          </a:solidFill>
                          <a:latin typeface="Times New Roman" pitchFamily="18" charset="0"/>
                          <a:ea typeface="Times New Roman"/>
                          <a:cs typeface="Times New Roman" pitchFamily="18" charset="0"/>
                        </a:rPr>
                        <a:t>The student examines the necessity of revising trend of prices in order to understand nature and complexity of the problem.</a:t>
                      </a:r>
                      <a:endParaRPr lang="en-IN" sz="20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spcAft>
                          <a:spcPts val="0"/>
                        </a:spcAft>
                      </a:pPr>
                      <a:endParaRPr lang="en-US" sz="2000" b="1" i="1" dirty="0">
                        <a:solidFill>
                          <a:schemeClr val="accent1">
                            <a:lumMod val="75000"/>
                          </a:schemeClr>
                        </a:solidFill>
                        <a:latin typeface="Times New Roman" pitchFamily="18" charset="0"/>
                        <a:ea typeface="Times New Roman"/>
                        <a:cs typeface="Times New Roman" pitchFamily="18" charset="0"/>
                      </a:endParaRPr>
                    </a:p>
                    <a:p>
                      <a:pPr marL="35560" marR="107315" algn="just">
                        <a:lnSpc>
                          <a:spcPct val="110000"/>
                        </a:lnSpc>
                        <a:spcBef>
                          <a:spcPts val="5"/>
                        </a:spcBef>
                        <a:spcAft>
                          <a:spcPts val="0"/>
                        </a:spcAft>
                      </a:pPr>
                      <a:r>
                        <a:rPr lang="en-US" sz="2000" b="1" i="1" dirty="0">
                          <a:solidFill>
                            <a:schemeClr val="tx1"/>
                          </a:solidFill>
                          <a:latin typeface="Times New Roman" pitchFamily="18" charset="0"/>
                          <a:ea typeface="Times New Roman"/>
                          <a:cs typeface="Times New Roman" pitchFamily="18" charset="0"/>
                        </a:rPr>
                        <a:t>The rising trend of prices in India started at what time?</a:t>
                      </a:r>
                      <a:endParaRPr lang="en-IN" sz="2000" b="1" i="1" dirty="0">
                        <a:solidFill>
                          <a:schemeClr val="tx1"/>
                        </a:solidFill>
                        <a:latin typeface="Times New Roman" pitchFamily="18" charset="0"/>
                        <a:ea typeface="Times New Roman"/>
                        <a:cs typeface="Times New Roman" pitchFamily="18" charset="0"/>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7162800" cy="4419600"/>
        </p:xfrm>
        <a:graphic>
          <a:graphicData uri="http://schemas.openxmlformats.org/drawingml/2006/table">
            <a:tbl>
              <a:tblPr firstRow="1" bandRow="1">
                <a:tableStyleId>{5C22544A-7EE6-4342-B048-85BDC9FD1C3A}</a:tableStyleId>
              </a:tblPr>
              <a:tblGrid>
                <a:gridCol w="1676400"/>
                <a:gridCol w="1447800"/>
                <a:gridCol w="2057400"/>
                <a:gridCol w="1981200"/>
              </a:tblGrid>
              <a:tr h="37084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400" dirty="0" smtClean="0">
                          <a:latin typeface="Times New Roman" pitchFamily="18" charset="0"/>
                          <a:cs typeface="Times New Roman" pitchFamily="18" charset="0"/>
                        </a:rPr>
                        <a:t>SPECIFICATION OF BEHAVIOURAL</a:t>
                      </a:r>
                      <a:r>
                        <a:rPr lang="en-IN" sz="1400" baseline="0" dirty="0" smtClean="0">
                          <a:latin typeface="Times New Roman" pitchFamily="18" charset="0"/>
                          <a:cs typeface="Times New Roman" pitchFamily="18" charset="0"/>
                        </a:rPr>
                        <a:t> OUTCOMES</a:t>
                      </a:r>
                      <a:endParaRPr lang="en-IN" sz="1400" dirty="0">
                        <a:latin typeface="Times New Roman" pitchFamily="18" charset="0"/>
                        <a:cs typeface="Times New Roman" pitchFamily="18" charset="0"/>
                      </a:endParaRPr>
                    </a:p>
                  </a:txBody>
                  <a:tcPr/>
                </a:tc>
                <a:tc>
                  <a:txBody>
                    <a:bodyPr/>
                    <a:lstStyle/>
                    <a:p>
                      <a:r>
                        <a:rPr lang="en-IN" sz="1600" dirty="0" smtClean="0">
                          <a:latin typeface="Times New Roman" pitchFamily="18" charset="0"/>
                          <a:cs typeface="Times New Roman" pitchFamily="18" charset="0"/>
                        </a:rPr>
                        <a:t>LEARNING EXPERIENCES</a:t>
                      </a:r>
                    </a:p>
                    <a:p>
                      <a:r>
                        <a:rPr lang="en-IN" sz="1600" b="0" dirty="0" smtClean="0">
                          <a:solidFill>
                            <a:schemeClr val="tx2"/>
                          </a:solidFill>
                          <a:latin typeface="Times New Roman" pitchFamily="18" charset="0"/>
                          <a:cs typeface="Times New Roman" pitchFamily="18" charset="0"/>
                        </a:rPr>
                        <a:t>(Teacher/Learner</a:t>
                      </a:r>
                      <a:r>
                        <a:rPr lang="en-IN" sz="1600" b="0" baseline="0" dirty="0" smtClean="0">
                          <a:solidFill>
                            <a:schemeClr val="tx2"/>
                          </a:solidFill>
                          <a:latin typeface="Times New Roman" pitchFamily="18" charset="0"/>
                          <a:cs typeface="Times New Roman" pitchFamily="18" charset="0"/>
                        </a:rPr>
                        <a:t> Activities)</a:t>
                      </a:r>
                      <a:endParaRPr lang="en-IN" sz="16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600" dirty="0" smtClean="0">
                          <a:latin typeface="Times New Roman" pitchFamily="18" charset="0"/>
                          <a:cs typeface="Times New Roman" pitchFamily="18" charset="0"/>
                        </a:rPr>
                        <a:t>EVALUATION</a:t>
                      </a:r>
                      <a:endParaRPr lang="en-IN" sz="1600" dirty="0">
                        <a:latin typeface="Times New Roman" pitchFamily="18" charset="0"/>
                        <a:cs typeface="Times New Roman" pitchFamily="18" charset="0"/>
                      </a:endParaRPr>
                    </a:p>
                  </a:txBody>
                  <a:tcPr/>
                </a:tc>
              </a:tr>
              <a:tr h="307848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Second world war leads to the</a:t>
                      </a:r>
                      <a:r>
                        <a:rPr lang="en-US" sz="2400" b="1" i="1" kern="1200" baseline="0" dirty="0" smtClean="0">
                          <a:solidFill>
                            <a:srgbClr val="FF0000"/>
                          </a:solidFill>
                          <a:latin typeface="Times New Roman" pitchFamily="18" charset="0"/>
                          <a:ea typeface="+mn-ea"/>
                          <a:cs typeface="Times New Roman" pitchFamily="18" charset="0"/>
                        </a:rPr>
                        <a:t> trend of price rise</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endParaRPr lang="en-IN" sz="2000" b="1" i="1" dirty="0" smtClean="0">
                        <a:solidFill>
                          <a:schemeClr val="tx2">
                            <a:lumMod val="75000"/>
                          </a:schemeClr>
                        </a:solidFill>
                        <a:latin typeface="Times New Roman" pitchFamily="18" charset="0"/>
                        <a:cs typeface="Times New Roman" pitchFamily="18" charset="0"/>
                      </a:endParaRPr>
                    </a:p>
                    <a:p>
                      <a:pPr algn="just"/>
                      <a:endParaRPr lang="en-IN" sz="2000" b="1" i="1" dirty="0" smtClean="0">
                        <a:solidFill>
                          <a:schemeClr val="tx2">
                            <a:lumMod val="75000"/>
                          </a:schemeClr>
                        </a:solidFill>
                        <a:latin typeface="Times New Roman" pitchFamily="18" charset="0"/>
                        <a:cs typeface="Times New Roman" pitchFamily="18" charset="0"/>
                      </a:endParaRPr>
                    </a:p>
                    <a:p>
                      <a:pPr algn="just"/>
                      <a:r>
                        <a:rPr lang="en-IN" sz="2000" b="1" i="1" dirty="0" smtClean="0">
                          <a:solidFill>
                            <a:schemeClr val="tx2">
                              <a:lumMod val="75000"/>
                            </a:schemeClr>
                          </a:solidFill>
                          <a:latin typeface="Times New Roman" pitchFamily="18" charset="0"/>
                          <a:cs typeface="Times New Roman" pitchFamily="18" charset="0"/>
                        </a:rPr>
                        <a:t>Classifies</a:t>
                      </a:r>
                      <a:endParaRPr lang="en-IN" sz="2000" b="1" i="1" dirty="0">
                        <a:solidFill>
                          <a:schemeClr val="tx2">
                            <a:lumMod val="75000"/>
                          </a:schemeClr>
                        </a:solidFill>
                        <a:latin typeface="Times New Roman" pitchFamily="18" charset="0"/>
                        <a:cs typeface="Times New Roman" pitchFamily="18" charset="0"/>
                      </a:endParaRPr>
                    </a:p>
                  </a:txBody>
                  <a:tcPr/>
                </a:tc>
                <a:tc>
                  <a:txBody>
                    <a:bodyPr/>
                    <a:lstStyle/>
                    <a:p>
                      <a:pPr marL="33655" marR="120650" algn="just">
                        <a:lnSpc>
                          <a:spcPct val="110000"/>
                        </a:lnSpc>
                        <a:spcAft>
                          <a:spcPts val="0"/>
                        </a:spcAft>
                      </a:pPr>
                      <a:r>
                        <a:rPr lang="en-US" sz="2000" b="1" i="1" dirty="0">
                          <a:solidFill>
                            <a:srgbClr val="FF0000"/>
                          </a:solidFill>
                          <a:latin typeface="Times New Roman" pitchFamily="18" charset="0"/>
                          <a:ea typeface="Times New Roman"/>
                          <a:cs typeface="Times New Roman" pitchFamily="18" charset="0"/>
                        </a:rPr>
                        <a:t>The student classifies various causes of price rise.</a:t>
                      </a:r>
                      <a:endParaRPr lang="en-IN" sz="20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marL="35560" marR="107315" algn="just">
                        <a:lnSpc>
                          <a:spcPct val="110000"/>
                        </a:lnSpc>
                        <a:spcAft>
                          <a:spcPts val="0"/>
                        </a:spcAft>
                      </a:pPr>
                      <a:r>
                        <a:rPr lang="en-US" sz="2000" b="1" i="1" dirty="0">
                          <a:solidFill>
                            <a:schemeClr val="tx1"/>
                          </a:solidFill>
                          <a:latin typeface="Times New Roman" pitchFamily="18" charset="0"/>
                          <a:ea typeface="Times New Roman"/>
                          <a:cs typeface="Times New Roman" pitchFamily="18" charset="0"/>
                        </a:rPr>
                        <a:t>What was the reason for price rise?</a:t>
                      </a:r>
                      <a:endParaRPr lang="en-IN" sz="2000" b="1" i="1" dirty="0">
                        <a:solidFill>
                          <a:schemeClr val="tx1"/>
                        </a:solidFill>
                        <a:latin typeface="Times New Roman" pitchFamily="18" charset="0"/>
                        <a:ea typeface="Times New Roman"/>
                        <a:cs typeface="Times New Roman" pitchFamily="18" charset="0"/>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8153401" cy="4483608"/>
        </p:xfrm>
        <a:graphic>
          <a:graphicData uri="http://schemas.openxmlformats.org/drawingml/2006/table">
            <a:tbl>
              <a:tblPr firstRow="1" bandRow="1">
                <a:tableStyleId>{5C22544A-7EE6-4342-B048-85BDC9FD1C3A}</a:tableStyleId>
              </a:tblPr>
              <a:tblGrid>
                <a:gridCol w="2168458"/>
                <a:gridCol w="1734766"/>
                <a:gridCol w="2515411"/>
                <a:gridCol w="1734766"/>
              </a:tblGrid>
              <a:tr h="37084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400" dirty="0" smtClean="0">
                          <a:latin typeface="Times New Roman" pitchFamily="18" charset="0"/>
                          <a:cs typeface="Times New Roman" pitchFamily="18" charset="0"/>
                        </a:rPr>
                        <a:t>SPECIFICATION OF BEHAVIOURAL</a:t>
                      </a:r>
                      <a:r>
                        <a:rPr lang="en-IN" sz="1400" baseline="0" dirty="0" smtClean="0">
                          <a:latin typeface="Times New Roman" pitchFamily="18" charset="0"/>
                          <a:cs typeface="Times New Roman" pitchFamily="18" charset="0"/>
                        </a:rPr>
                        <a:t> OUTCOMES</a:t>
                      </a:r>
                      <a:endParaRPr lang="en-IN" sz="1400" dirty="0">
                        <a:latin typeface="Times New Roman" pitchFamily="18" charset="0"/>
                        <a:cs typeface="Times New Roman" pitchFamily="18" charset="0"/>
                      </a:endParaRPr>
                    </a:p>
                  </a:txBody>
                  <a:tcPr/>
                </a:tc>
                <a:tc>
                  <a:txBody>
                    <a:bodyPr/>
                    <a:lstStyle/>
                    <a:p>
                      <a:r>
                        <a:rPr lang="en-IN" sz="1600" dirty="0" smtClean="0">
                          <a:latin typeface="Times New Roman" pitchFamily="18" charset="0"/>
                          <a:cs typeface="Times New Roman" pitchFamily="18" charset="0"/>
                        </a:rPr>
                        <a:t>LEARNING EXPERIENCES</a:t>
                      </a:r>
                    </a:p>
                    <a:p>
                      <a:r>
                        <a:rPr lang="en-IN" sz="1600" b="0" dirty="0" smtClean="0">
                          <a:solidFill>
                            <a:schemeClr val="tx2"/>
                          </a:solidFill>
                          <a:latin typeface="Times New Roman" pitchFamily="18" charset="0"/>
                          <a:cs typeface="Times New Roman" pitchFamily="18" charset="0"/>
                        </a:rPr>
                        <a:t>(Teacher/Learner</a:t>
                      </a:r>
                      <a:r>
                        <a:rPr lang="en-IN" sz="1600" b="0" baseline="0" dirty="0" smtClean="0">
                          <a:solidFill>
                            <a:schemeClr val="tx2"/>
                          </a:solidFill>
                          <a:latin typeface="Times New Roman" pitchFamily="18" charset="0"/>
                          <a:cs typeface="Times New Roman" pitchFamily="18" charset="0"/>
                        </a:rPr>
                        <a:t> Activities)</a:t>
                      </a:r>
                      <a:endParaRPr lang="en-IN" sz="16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600" dirty="0" smtClean="0">
                          <a:latin typeface="Times New Roman" pitchFamily="18" charset="0"/>
                          <a:cs typeface="Times New Roman" pitchFamily="18" charset="0"/>
                        </a:rPr>
                        <a:t>EVALUATION</a:t>
                      </a:r>
                      <a:endParaRPr lang="en-IN" sz="1600" dirty="0">
                        <a:latin typeface="Times New Roman" pitchFamily="18" charset="0"/>
                        <a:cs typeface="Times New Roman" pitchFamily="18" charset="0"/>
                      </a:endParaRPr>
                    </a:p>
                  </a:txBody>
                  <a:tcPr/>
                </a:tc>
              </a:tr>
              <a:tr h="307848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Immediately</a:t>
                      </a:r>
                      <a:r>
                        <a:rPr lang="en-US" sz="2400" b="1" i="1" kern="1200" baseline="0" dirty="0" smtClean="0">
                          <a:solidFill>
                            <a:srgbClr val="FF0000"/>
                          </a:solidFill>
                          <a:latin typeface="Times New Roman" pitchFamily="18" charset="0"/>
                          <a:ea typeface="+mn-ea"/>
                          <a:cs typeface="Times New Roman" pitchFamily="18" charset="0"/>
                        </a:rPr>
                        <a:t> </a:t>
                      </a:r>
                      <a:r>
                        <a:rPr lang="en-US" sz="2400" b="1" i="1" kern="1200" dirty="0" smtClean="0">
                          <a:solidFill>
                            <a:srgbClr val="FF0000"/>
                          </a:solidFill>
                          <a:latin typeface="Times New Roman" pitchFamily="18" charset="0"/>
                          <a:ea typeface="+mn-ea"/>
                          <a:cs typeface="Times New Roman" pitchFamily="18" charset="0"/>
                        </a:rPr>
                        <a:t>after independence the Government formulated various economic policies</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spcAft>
                          <a:spcPts val="0"/>
                        </a:spcAft>
                      </a:pPr>
                      <a:endParaRPr lang="en-US" sz="2000" b="1" i="1" dirty="0">
                        <a:latin typeface="Times New Roman"/>
                        <a:ea typeface="Times New Roman"/>
                        <a:cs typeface="Times New Roman"/>
                      </a:endParaRPr>
                    </a:p>
                    <a:p>
                      <a:pPr marL="35560" algn="just">
                        <a:spcBef>
                          <a:spcPts val="800"/>
                        </a:spcBef>
                        <a:spcAft>
                          <a:spcPts val="0"/>
                        </a:spcAft>
                      </a:pPr>
                      <a:r>
                        <a:rPr lang="en-US" sz="2000" b="1" i="1" dirty="0" smtClean="0">
                          <a:solidFill>
                            <a:schemeClr val="tx2">
                              <a:lumMod val="75000"/>
                            </a:schemeClr>
                          </a:solidFill>
                          <a:latin typeface="Times New Roman"/>
                          <a:ea typeface="Times New Roman"/>
                          <a:cs typeface="Times New Roman"/>
                        </a:rPr>
                        <a:t>Illustrates</a:t>
                      </a:r>
                      <a:endParaRPr lang="en-IN" sz="2000" b="1" i="1" dirty="0">
                        <a:solidFill>
                          <a:schemeClr val="tx2">
                            <a:lumMod val="75000"/>
                          </a:schemeClr>
                        </a:solidFill>
                        <a:latin typeface="Times New Roman"/>
                        <a:ea typeface="Times New Roman"/>
                        <a:cs typeface="Times New Roman"/>
                      </a:endParaRPr>
                    </a:p>
                  </a:txBody>
                  <a:tcPr marL="0" marR="0" marT="0" marB="0"/>
                </a:tc>
                <a:tc>
                  <a:txBody>
                    <a:bodyPr/>
                    <a:lstStyle/>
                    <a:p>
                      <a:pPr marL="33655" marR="120650" algn="just">
                        <a:lnSpc>
                          <a:spcPct val="110000"/>
                        </a:lnSpc>
                        <a:spcAft>
                          <a:spcPts val="0"/>
                        </a:spcAft>
                      </a:pPr>
                      <a:r>
                        <a:rPr lang="en-US" sz="2000" b="1" i="1" dirty="0">
                          <a:solidFill>
                            <a:srgbClr val="FF0000"/>
                          </a:solidFill>
                          <a:latin typeface="Times New Roman"/>
                          <a:ea typeface="Times New Roman"/>
                          <a:cs typeface="Times New Roman"/>
                        </a:rPr>
                        <a:t>The student illustrates the course of prices and various types of policy measures taken by the government.</a:t>
                      </a:r>
                      <a:endParaRPr lang="en-IN" sz="2000" b="1" i="1" dirty="0">
                        <a:solidFill>
                          <a:srgbClr val="FF0000"/>
                        </a:solidFill>
                        <a:latin typeface="Times New Roman"/>
                        <a:ea typeface="Times New Roman"/>
                        <a:cs typeface="Times New Roman"/>
                      </a:endParaRPr>
                    </a:p>
                  </a:txBody>
                  <a:tcPr marL="0" marR="0" marT="0" marB="0"/>
                </a:tc>
                <a:tc>
                  <a:txBody>
                    <a:bodyPr/>
                    <a:lstStyle/>
                    <a:p>
                      <a:pPr marL="35560" marR="107315" algn="just">
                        <a:lnSpc>
                          <a:spcPct val="110000"/>
                        </a:lnSpc>
                        <a:spcBef>
                          <a:spcPts val="685"/>
                        </a:spcBef>
                        <a:spcAft>
                          <a:spcPts val="0"/>
                        </a:spcAft>
                      </a:pPr>
                      <a:r>
                        <a:rPr lang="en-US" sz="2000" b="1" i="1" dirty="0">
                          <a:latin typeface="Times New Roman"/>
                          <a:ea typeface="Times New Roman"/>
                          <a:cs typeface="Times New Roman"/>
                        </a:rPr>
                        <a:t>When the economic planning was adopted in India?</a:t>
                      </a:r>
                      <a:endParaRPr lang="en-IN" sz="2000" b="1" i="1" dirty="0">
                        <a:latin typeface="Times New Roman"/>
                        <a:ea typeface="Times New Roman"/>
                        <a:cs typeface="Times New Roman"/>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8077200" cy="4419600"/>
        </p:xfrm>
        <a:graphic>
          <a:graphicData uri="http://schemas.openxmlformats.org/drawingml/2006/table">
            <a:tbl>
              <a:tblPr firstRow="1" bandRow="1">
                <a:tableStyleId>{5C22544A-7EE6-4342-B048-85BDC9FD1C3A}</a:tableStyleId>
              </a:tblPr>
              <a:tblGrid>
                <a:gridCol w="1890409"/>
                <a:gridCol w="1718553"/>
                <a:gridCol w="2234119"/>
                <a:gridCol w="2234119"/>
              </a:tblGrid>
              <a:tr h="37084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400" dirty="0" smtClean="0">
                          <a:latin typeface="Times New Roman" pitchFamily="18" charset="0"/>
                          <a:cs typeface="Times New Roman" pitchFamily="18" charset="0"/>
                        </a:rPr>
                        <a:t>SPECIFICATION OF BEHAVIOURAL</a:t>
                      </a:r>
                      <a:r>
                        <a:rPr lang="en-IN" sz="1400" baseline="0" dirty="0" smtClean="0">
                          <a:latin typeface="Times New Roman" pitchFamily="18" charset="0"/>
                          <a:cs typeface="Times New Roman" pitchFamily="18" charset="0"/>
                        </a:rPr>
                        <a:t> OUTCOMES</a:t>
                      </a:r>
                      <a:endParaRPr lang="en-IN" sz="1400" dirty="0">
                        <a:latin typeface="Times New Roman" pitchFamily="18" charset="0"/>
                        <a:cs typeface="Times New Roman" pitchFamily="18" charset="0"/>
                      </a:endParaRPr>
                    </a:p>
                  </a:txBody>
                  <a:tcPr/>
                </a:tc>
                <a:tc>
                  <a:txBody>
                    <a:bodyPr/>
                    <a:lstStyle/>
                    <a:p>
                      <a:r>
                        <a:rPr lang="en-IN" sz="1600" dirty="0" smtClean="0">
                          <a:latin typeface="Times New Roman" pitchFamily="18" charset="0"/>
                          <a:cs typeface="Times New Roman" pitchFamily="18" charset="0"/>
                        </a:rPr>
                        <a:t>LEARNING EXPERIENCES</a:t>
                      </a:r>
                    </a:p>
                    <a:p>
                      <a:r>
                        <a:rPr lang="en-IN" sz="1600" b="0" dirty="0" smtClean="0">
                          <a:solidFill>
                            <a:schemeClr val="tx2"/>
                          </a:solidFill>
                          <a:latin typeface="Times New Roman" pitchFamily="18" charset="0"/>
                          <a:cs typeface="Times New Roman" pitchFamily="18" charset="0"/>
                        </a:rPr>
                        <a:t>(Teacher/Learner</a:t>
                      </a:r>
                      <a:r>
                        <a:rPr lang="en-IN" sz="1600" b="0" baseline="0" dirty="0" smtClean="0">
                          <a:solidFill>
                            <a:schemeClr val="tx2"/>
                          </a:solidFill>
                          <a:latin typeface="Times New Roman" pitchFamily="18" charset="0"/>
                          <a:cs typeface="Times New Roman" pitchFamily="18" charset="0"/>
                        </a:rPr>
                        <a:t> Activities)</a:t>
                      </a:r>
                      <a:endParaRPr lang="en-IN" sz="16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600" dirty="0" smtClean="0">
                          <a:latin typeface="Times New Roman" pitchFamily="18" charset="0"/>
                          <a:cs typeface="Times New Roman" pitchFamily="18" charset="0"/>
                        </a:rPr>
                        <a:t>EVALUATION</a:t>
                      </a:r>
                      <a:endParaRPr lang="en-IN" sz="1600" dirty="0">
                        <a:latin typeface="Times New Roman" pitchFamily="18" charset="0"/>
                        <a:cs typeface="Times New Roman" pitchFamily="18" charset="0"/>
                      </a:endParaRPr>
                    </a:p>
                  </a:txBody>
                  <a:tcPr/>
                </a:tc>
              </a:tr>
              <a:tr h="307848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800" b="1" i="1" kern="1200" dirty="0" smtClean="0">
                          <a:solidFill>
                            <a:srgbClr val="FF0000"/>
                          </a:solidFill>
                          <a:latin typeface="Times New Roman" pitchFamily="18" charset="0"/>
                          <a:ea typeface="+mn-ea"/>
                          <a:cs typeface="Times New Roman" pitchFamily="18" charset="0"/>
                        </a:rPr>
                        <a:t>Economic planning in India began on an optimistic note.</a:t>
                      </a:r>
                      <a:endParaRPr lang="en-IN" sz="28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spcAft>
                          <a:spcPts val="0"/>
                        </a:spcAft>
                      </a:pPr>
                      <a:endParaRPr lang="en-US" sz="2000" b="1" i="1" dirty="0">
                        <a:latin typeface="Times New Roman"/>
                        <a:ea typeface="Times New Roman"/>
                        <a:cs typeface="Times New Roman"/>
                      </a:endParaRPr>
                    </a:p>
                    <a:p>
                      <a:pPr marL="35560" algn="just">
                        <a:spcBef>
                          <a:spcPts val="5"/>
                        </a:spcBef>
                        <a:spcAft>
                          <a:spcPts val="0"/>
                        </a:spcAft>
                      </a:pPr>
                      <a:r>
                        <a:rPr lang="en-US" sz="2000" b="1" i="1" dirty="0" smtClean="0">
                          <a:solidFill>
                            <a:schemeClr val="tx2">
                              <a:lumMod val="75000"/>
                            </a:schemeClr>
                          </a:solidFill>
                          <a:latin typeface="Times New Roman"/>
                          <a:ea typeface="Times New Roman"/>
                          <a:cs typeface="Times New Roman"/>
                        </a:rPr>
                        <a:t>Understands</a:t>
                      </a:r>
                      <a:endParaRPr lang="en-IN" sz="2000" b="1" i="1" dirty="0">
                        <a:solidFill>
                          <a:schemeClr val="tx2">
                            <a:lumMod val="75000"/>
                          </a:schemeClr>
                        </a:solidFill>
                        <a:latin typeface="Times New Roman"/>
                        <a:ea typeface="Times New Roman"/>
                        <a:cs typeface="Times New Roman"/>
                      </a:endParaRPr>
                    </a:p>
                  </a:txBody>
                  <a:tcPr marL="0" marR="0" marT="0" marB="0"/>
                </a:tc>
                <a:tc>
                  <a:txBody>
                    <a:bodyPr/>
                    <a:lstStyle/>
                    <a:p>
                      <a:pPr marL="33655" marR="120650" algn="just">
                        <a:lnSpc>
                          <a:spcPct val="110000"/>
                        </a:lnSpc>
                        <a:spcAft>
                          <a:spcPts val="0"/>
                        </a:spcAft>
                      </a:pPr>
                      <a:r>
                        <a:rPr lang="en-US" sz="2000" b="1" i="1" dirty="0">
                          <a:solidFill>
                            <a:srgbClr val="FF0000"/>
                          </a:solidFill>
                          <a:latin typeface="Times New Roman"/>
                          <a:ea typeface="Times New Roman"/>
                          <a:cs typeface="Times New Roman"/>
                        </a:rPr>
                        <a:t>The student understands the place given to the problem of rising prices in various plans.</a:t>
                      </a:r>
                      <a:endParaRPr lang="en-IN" sz="2000" b="1" i="1" dirty="0">
                        <a:solidFill>
                          <a:srgbClr val="FF0000"/>
                        </a:solidFill>
                        <a:latin typeface="Times New Roman"/>
                        <a:ea typeface="Times New Roman"/>
                        <a:cs typeface="Times New Roman"/>
                      </a:endParaRPr>
                    </a:p>
                  </a:txBody>
                  <a:tcPr marL="0" marR="0" marT="0" marB="0"/>
                </a:tc>
                <a:tc>
                  <a:txBody>
                    <a:bodyPr/>
                    <a:lstStyle/>
                    <a:p>
                      <a:pPr marL="35560" marR="107315" algn="just">
                        <a:lnSpc>
                          <a:spcPct val="110000"/>
                        </a:lnSpc>
                        <a:spcAft>
                          <a:spcPts val="0"/>
                        </a:spcAft>
                      </a:pPr>
                      <a:r>
                        <a:rPr lang="en-US" sz="2000" b="1" i="1" dirty="0">
                          <a:latin typeface="Times New Roman"/>
                          <a:ea typeface="Times New Roman"/>
                          <a:cs typeface="Times New Roman"/>
                        </a:rPr>
                        <a:t>A rupee of 1969 is worth only 11 </a:t>
                      </a:r>
                      <a:r>
                        <a:rPr lang="en-US" sz="2000" b="1" i="1" dirty="0" err="1">
                          <a:latin typeface="Times New Roman"/>
                          <a:ea typeface="Times New Roman"/>
                          <a:cs typeface="Times New Roman"/>
                        </a:rPr>
                        <a:t>paise</a:t>
                      </a:r>
                      <a:r>
                        <a:rPr lang="en-US" sz="2000" b="1" i="1" dirty="0">
                          <a:latin typeface="Times New Roman"/>
                          <a:ea typeface="Times New Roman"/>
                          <a:cs typeface="Times New Roman"/>
                        </a:rPr>
                        <a:t> presently. Why?</a:t>
                      </a:r>
                      <a:endParaRPr lang="en-IN" sz="2000" b="1" i="1" dirty="0">
                        <a:latin typeface="Times New Roman"/>
                        <a:ea typeface="Times New Roman"/>
                        <a:cs typeface="Times New Roman"/>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85800" y="1600200"/>
          <a:ext cx="7924800" cy="4450080"/>
        </p:xfrm>
        <a:graphic>
          <a:graphicData uri="http://schemas.openxmlformats.org/drawingml/2006/table">
            <a:tbl>
              <a:tblPr firstRow="1" bandRow="1">
                <a:tableStyleId>{5C22544A-7EE6-4342-B048-85BDC9FD1C3A}</a:tableStyleId>
              </a:tblPr>
              <a:tblGrid>
                <a:gridCol w="2276272"/>
                <a:gridCol w="1180290"/>
                <a:gridCol w="2276272"/>
                <a:gridCol w="2191966"/>
              </a:tblGrid>
              <a:tr h="370840">
                <a:tc>
                  <a:txBody>
                    <a:bodyPr/>
                    <a:lstStyle/>
                    <a:p>
                      <a:r>
                        <a:rPr lang="en-IN" sz="1600" dirty="0" smtClean="0">
                          <a:latin typeface="Times New Roman" pitchFamily="18" charset="0"/>
                          <a:cs typeface="Times New Roman" pitchFamily="18" charset="0"/>
                        </a:rPr>
                        <a:t>CONTENT</a:t>
                      </a:r>
                      <a:endParaRPr lang="en-IN" sz="1600" dirty="0">
                        <a:latin typeface="Times New Roman" pitchFamily="18" charset="0"/>
                        <a:cs typeface="Times New Roman" pitchFamily="18" charset="0"/>
                      </a:endParaRPr>
                    </a:p>
                  </a:txBody>
                  <a:tcPr/>
                </a:tc>
                <a:tc>
                  <a:txBody>
                    <a:bodyPr/>
                    <a:lstStyle/>
                    <a:p>
                      <a:r>
                        <a:rPr lang="en-IN" sz="1400" dirty="0" smtClean="0">
                          <a:latin typeface="Times New Roman" pitchFamily="18" charset="0"/>
                          <a:cs typeface="Times New Roman" pitchFamily="18" charset="0"/>
                        </a:rPr>
                        <a:t>SPECIFICATION OF BEHAVIOURAL</a:t>
                      </a:r>
                      <a:r>
                        <a:rPr lang="en-IN" sz="1400" baseline="0" dirty="0" smtClean="0">
                          <a:latin typeface="Times New Roman" pitchFamily="18" charset="0"/>
                          <a:cs typeface="Times New Roman" pitchFamily="18" charset="0"/>
                        </a:rPr>
                        <a:t> OUTCOMES</a:t>
                      </a:r>
                      <a:endParaRPr lang="en-IN" sz="1400" dirty="0">
                        <a:latin typeface="Times New Roman" pitchFamily="18" charset="0"/>
                        <a:cs typeface="Times New Roman" pitchFamily="18" charset="0"/>
                      </a:endParaRPr>
                    </a:p>
                  </a:txBody>
                  <a:tcPr/>
                </a:tc>
                <a:tc>
                  <a:txBody>
                    <a:bodyPr/>
                    <a:lstStyle/>
                    <a:p>
                      <a:r>
                        <a:rPr lang="en-IN" sz="1600" dirty="0" smtClean="0">
                          <a:latin typeface="Times New Roman" pitchFamily="18" charset="0"/>
                          <a:cs typeface="Times New Roman" pitchFamily="18" charset="0"/>
                        </a:rPr>
                        <a:t>LEARNING EXPERIENCES</a:t>
                      </a:r>
                    </a:p>
                    <a:p>
                      <a:r>
                        <a:rPr lang="en-IN" sz="1600" b="0" dirty="0" smtClean="0">
                          <a:solidFill>
                            <a:schemeClr val="tx2"/>
                          </a:solidFill>
                          <a:latin typeface="Times New Roman" pitchFamily="18" charset="0"/>
                          <a:cs typeface="Times New Roman" pitchFamily="18" charset="0"/>
                        </a:rPr>
                        <a:t>(Teacher/Learner</a:t>
                      </a:r>
                      <a:r>
                        <a:rPr lang="en-IN" sz="1600" b="0" baseline="0" dirty="0" smtClean="0">
                          <a:solidFill>
                            <a:schemeClr val="tx2"/>
                          </a:solidFill>
                          <a:latin typeface="Times New Roman" pitchFamily="18" charset="0"/>
                          <a:cs typeface="Times New Roman" pitchFamily="18" charset="0"/>
                        </a:rPr>
                        <a:t> Activities)</a:t>
                      </a:r>
                      <a:endParaRPr lang="en-IN" sz="1600" b="0" dirty="0" smtClean="0">
                        <a:solidFill>
                          <a:schemeClr val="tx2"/>
                        </a:solidFill>
                        <a:latin typeface="Times New Roman" pitchFamily="18" charset="0"/>
                        <a:cs typeface="Times New Roman" pitchFamily="18" charset="0"/>
                      </a:endParaRPr>
                    </a:p>
                    <a:p>
                      <a:r>
                        <a:rPr lang="en-IN" dirty="0" smtClean="0"/>
                        <a:t> </a:t>
                      </a:r>
                      <a:endParaRPr lang="en-IN" dirty="0"/>
                    </a:p>
                  </a:txBody>
                  <a:tcPr/>
                </a:tc>
                <a:tc>
                  <a:txBody>
                    <a:bodyPr/>
                    <a:lstStyle/>
                    <a:p>
                      <a:r>
                        <a:rPr lang="en-IN" sz="1600" dirty="0" smtClean="0">
                          <a:latin typeface="Times New Roman" pitchFamily="18" charset="0"/>
                          <a:cs typeface="Times New Roman" pitchFamily="18" charset="0"/>
                        </a:rPr>
                        <a:t>EVALUATION</a:t>
                      </a:r>
                      <a:endParaRPr lang="en-IN" sz="1600" dirty="0">
                        <a:latin typeface="Times New Roman" pitchFamily="18" charset="0"/>
                        <a:cs typeface="Times New Roman" pitchFamily="18" charset="0"/>
                      </a:endParaRPr>
                    </a:p>
                  </a:txBody>
                  <a:tcPr/>
                </a:tc>
              </a:tr>
              <a:tr h="3078480">
                <a:tc>
                  <a:txBody>
                    <a:bodyPr/>
                    <a:lstStyle/>
                    <a:p>
                      <a:pPr>
                        <a:spcAft>
                          <a:spcPts val="0"/>
                        </a:spcAft>
                      </a:pPr>
                      <a:endParaRPr lang="en-US" sz="1100" b="1" dirty="0">
                        <a:latin typeface="Times New Roman"/>
                        <a:ea typeface="Times New Roman"/>
                        <a:cs typeface="Times New Roman"/>
                      </a:endParaRPr>
                    </a:p>
                    <a:p>
                      <a:pPr marL="34925" marR="25400" algn="just">
                        <a:lnSpc>
                          <a:spcPct val="110000"/>
                        </a:lnSpc>
                        <a:spcBef>
                          <a:spcPts val="5"/>
                        </a:spcBef>
                        <a:spcAft>
                          <a:spcPts val="0"/>
                        </a:spcAft>
                      </a:pPr>
                      <a:r>
                        <a:rPr lang="en-US" sz="2400" b="1" i="1" kern="1200" dirty="0" smtClean="0">
                          <a:solidFill>
                            <a:srgbClr val="FF0000"/>
                          </a:solidFill>
                          <a:latin typeface="Times New Roman" pitchFamily="18" charset="0"/>
                          <a:ea typeface="+mn-ea"/>
                          <a:cs typeface="Times New Roman" pitchFamily="18" charset="0"/>
                        </a:rPr>
                        <a:t>Domestic supply situation was </a:t>
                      </a:r>
                      <a:r>
                        <a:rPr lang="en-US" sz="2400" b="1" i="1" kern="1200" dirty="0" err="1" smtClean="0">
                          <a:solidFill>
                            <a:srgbClr val="FF0000"/>
                          </a:solidFill>
                          <a:latin typeface="Times New Roman" pitchFamily="18" charset="0"/>
                          <a:ea typeface="+mn-ea"/>
                          <a:cs typeface="Times New Roman" pitchFamily="18" charset="0"/>
                        </a:rPr>
                        <a:t>favourable</a:t>
                      </a:r>
                      <a:r>
                        <a:rPr lang="en-US" sz="2400" b="1" i="1" kern="1200" dirty="0" smtClean="0">
                          <a:solidFill>
                            <a:srgbClr val="FF0000"/>
                          </a:solidFill>
                          <a:latin typeface="Times New Roman" pitchFamily="18" charset="0"/>
                          <a:ea typeface="+mn-ea"/>
                          <a:cs typeface="Times New Roman" pitchFamily="18" charset="0"/>
                        </a:rPr>
                        <a:t> and could easily meet the rising  demand pressure</a:t>
                      </a:r>
                      <a:endParaRPr lang="en-IN" sz="2400" b="1" i="1" dirty="0">
                        <a:solidFill>
                          <a:srgbClr val="FF0000"/>
                        </a:solidFill>
                        <a:latin typeface="Times New Roman" pitchFamily="18" charset="0"/>
                        <a:ea typeface="Times New Roman"/>
                        <a:cs typeface="Times New Roman" pitchFamily="18" charset="0"/>
                      </a:endParaRPr>
                    </a:p>
                  </a:txBody>
                  <a:tcPr marL="0" marR="0" marT="0" marB="0"/>
                </a:tc>
                <a:tc>
                  <a:txBody>
                    <a:bodyPr/>
                    <a:lstStyle/>
                    <a:p>
                      <a:pPr algn="just">
                        <a:spcAft>
                          <a:spcPts val="0"/>
                        </a:spcAft>
                      </a:pPr>
                      <a:endParaRPr lang="en-US" sz="2000" b="1" i="1" dirty="0">
                        <a:latin typeface="Times New Roman"/>
                        <a:ea typeface="Times New Roman"/>
                        <a:cs typeface="Times New Roman"/>
                      </a:endParaRPr>
                    </a:p>
                    <a:p>
                      <a:pPr marL="35560" algn="just">
                        <a:spcBef>
                          <a:spcPts val="815"/>
                        </a:spcBef>
                        <a:spcAft>
                          <a:spcPts val="0"/>
                        </a:spcAft>
                      </a:pPr>
                      <a:r>
                        <a:rPr lang="en-US" sz="2000" b="1" i="1" dirty="0" smtClean="0">
                          <a:solidFill>
                            <a:schemeClr val="tx2">
                              <a:lumMod val="75000"/>
                            </a:schemeClr>
                          </a:solidFill>
                          <a:latin typeface="Times New Roman"/>
                          <a:ea typeface="Times New Roman"/>
                          <a:cs typeface="Times New Roman"/>
                        </a:rPr>
                        <a:t>Explains</a:t>
                      </a:r>
                      <a:endParaRPr lang="en-IN" sz="2000" b="1" i="1" dirty="0">
                        <a:solidFill>
                          <a:schemeClr val="tx2">
                            <a:lumMod val="75000"/>
                          </a:schemeClr>
                        </a:solidFill>
                        <a:latin typeface="Times New Roman"/>
                        <a:ea typeface="Times New Roman"/>
                        <a:cs typeface="Times New Roman"/>
                      </a:endParaRPr>
                    </a:p>
                  </a:txBody>
                  <a:tcPr marL="0" marR="0" marT="0" marB="0"/>
                </a:tc>
                <a:tc>
                  <a:txBody>
                    <a:bodyPr/>
                    <a:lstStyle/>
                    <a:p>
                      <a:pPr marL="33655" marR="120650" algn="just">
                        <a:lnSpc>
                          <a:spcPct val="110000"/>
                        </a:lnSpc>
                        <a:spcBef>
                          <a:spcPts val="700"/>
                        </a:spcBef>
                        <a:spcAft>
                          <a:spcPts val="0"/>
                        </a:spcAft>
                      </a:pPr>
                      <a:r>
                        <a:rPr lang="en-US" sz="2000" b="1" i="1" dirty="0">
                          <a:solidFill>
                            <a:srgbClr val="FF0000"/>
                          </a:solidFill>
                          <a:latin typeface="Times New Roman"/>
                          <a:ea typeface="Times New Roman"/>
                          <a:cs typeface="Times New Roman"/>
                        </a:rPr>
                        <a:t>The teacher explains that every plan has been eloquent about the need for price stability.</a:t>
                      </a:r>
                      <a:endParaRPr lang="en-IN" sz="2000" b="1" i="1" dirty="0">
                        <a:solidFill>
                          <a:srgbClr val="FF0000"/>
                        </a:solidFill>
                        <a:latin typeface="Times New Roman"/>
                        <a:ea typeface="Times New Roman"/>
                        <a:cs typeface="Times New Roman"/>
                      </a:endParaRPr>
                    </a:p>
                  </a:txBody>
                  <a:tcPr marL="0" marR="0" marT="0" marB="0"/>
                </a:tc>
                <a:tc>
                  <a:txBody>
                    <a:bodyPr/>
                    <a:lstStyle/>
                    <a:p>
                      <a:pPr algn="just">
                        <a:spcBef>
                          <a:spcPts val="15"/>
                        </a:spcBef>
                        <a:spcAft>
                          <a:spcPts val="0"/>
                        </a:spcAft>
                      </a:pPr>
                      <a:endParaRPr lang="en-US" sz="2000" b="1" i="1" dirty="0">
                        <a:latin typeface="Times New Roman"/>
                        <a:ea typeface="Times New Roman"/>
                        <a:cs typeface="Times New Roman"/>
                      </a:endParaRPr>
                    </a:p>
                    <a:p>
                      <a:pPr marL="35560" algn="just">
                        <a:lnSpc>
                          <a:spcPct val="110000"/>
                        </a:lnSpc>
                        <a:spcAft>
                          <a:spcPts val="0"/>
                        </a:spcAft>
                      </a:pPr>
                      <a:r>
                        <a:rPr lang="en-US" sz="2000" b="1" i="1" dirty="0">
                          <a:latin typeface="Times New Roman"/>
                          <a:ea typeface="Times New Roman"/>
                          <a:cs typeface="Times New Roman"/>
                        </a:rPr>
                        <a:t>What happened to the general price index?</a:t>
                      </a:r>
                      <a:endParaRPr lang="en-IN" sz="2000" b="1" i="1" dirty="0">
                        <a:latin typeface="Times New Roman"/>
                        <a:ea typeface="Times New Roman"/>
                        <a:cs typeface="Times New Roman"/>
                      </a:endParaRPr>
                    </a:p>
                  </a:txBody>
                  <a:tcPr marL="0" marR="0" marT="0" marB="0"/>
                </a:tc>
              </a:tr>
            </a:tbl>
          </a:graphicData>
        </a:graphic>
      </p:graphicFrame>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MODEL LESSON PLAN IN ECONOMICS</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905000"/>
            <a:ext cx="8229600" cy="4102291"/>
          </a:xfrm>
        </p:spPr>
        <p:txBody>
          <a:bodyPr/>
          <a:lstStyle/>
          <a:p>
            <a:r>
              <a:rPr lang="en-US" sz="2400" b="1" i="1" dirty="0" smtClean="0">
                <a:solidFill>
                  <a:schemeClr val="dk1"/>
                </a:solidFill>
                <a:latin typeface="Times New Roman" pitchFamily="18" charset="0"/>
                <a:cs typeface="Times New Roman" pitchFamily="18" charset="0"/>
              </a:rPr>
              <a:t>What is the effect of rising price on the growth and development of an economy?</a:t>
            </a:r>
          </a:p>
          <a:p>
            <a:r>
              <a:rPr lang="en-US" sz="2400" b="1" i="1" dirty="0" smtClean="0">
                <a:solidFill>
                  <a:schemeClr val="dk1"/>
                </a:solidFill>
                <a:latin typeface="Times New Roman" pitchFamily="18" charset="0"/>
                <a:cs typeface="Times New Roman" pitchFamily="18" charset="0"/>
              </a:rPr>
              <a:t>What do you mean by GDP?</a:t>
            </a:r>
            <a:r>
              <a:rPr lang="en-US" sz="2400" b="1" i="1" dirty="0" smtClean="0">
                <a:latin typeface="Times New Roman" pitchFamily="18" charset="0"/>
                <a:ea typeface="Times New Roman"/>
                <a:cs typeface="Times New Roman" pitchFamily="18" charset="0"/>
              </a:rPr>
              <a:t> </a:t>
            </a:r>
          </a:p>
          <a:p>
            <a:r>
              <a:rPr lang="en-US" sz="2400" b="1" i="1" dirty="0" smtClean="0">
                <a:latin typeface="Times New Roman" pitchFamily="18" charset="0"/>
                <a:ea typeface="Times New Roman"/>
                <a:cs typeface="Times New Roman" pitchFamily="18" charset="0"/>
              </a:rPr>
              <a:t>The rising trend of prices in India started at what time? </a:t>
            </a:r>
          </a:p>
          <a:p>
            <a:r>
              <a:rPr lang="en-US" sz="2400" b="1" i="1" dirty="0" smtClean="0">
                <a:latin typeface="Times New Roman" pitchFamily="18" charset="0"/>
                <a:ea typeface="Times New Roman"/>
                <a:cs typeface="Times New Roman" pitchFamily="18" charset="0"/>
              </a:rPr>
              <a:t>What was the reason for price rise? </a:t>
            </a:r>
          </a:p>
          <a:p>
            <a:r>
              <a:rPr lang="en-US" sz="2400" b="1" i="1" dirty="0" smtClean="0">
                <a:latin typeface="Times New Roman"/>
                <a:ea typeface="Times New Roman"/>
                <a:cs typeface="Times New Roman"/>
              </a:rPr>
              <a:t>When the economic planning was adopted in India?</a:t>
            </a:r>
          </a:p>
          <a:p>
            <a:r>
              <a:rPr lang="en-US" sz="2400" b="1" i="1" dirty="0" smtClean="0">
                <a:latin typeface="Times New Roman"/>
                <a:ea typeface="Times New Roman"/>
                <a:cs typeface="Times New Roman"/>
              </a:rPr>
              <a:t>What happened to the general price index?</a:t>
            </a:r>
            <a:endParaRPr lang="en-IN" sz="2400" b="1" i="1" dirty="0" smtClean="0">
              <a:latin typeface="Times New Roman"/>
              <a:ea typeface="Times New Roman"/>
              <a:cs typeface="Times New Roman"/>
            </a:endParaRPr>
          </a:p>
          <a:p>
            <a:endParaRPr lang="en-IN" sz="2400" i="1" dirty="0" smtClean="0">
              <a:latin typeface="Times New Roman"/>
              <a:ea typeface="Times New Roman"/>
              <a:cs typeface="Times New Roman"/>
            </a:endParaRPr>
          </a:p>
          <a:p>
            <a:endParaRPr lang="en-IN" sz="2400" i="1" dirty="0" smtClean="0">
              <a:latin typeface="Times New Roman"/>
              <a:ea typeface="Times New Roman"/>
              <a:cs typeface="Times New Roman"/>
            </a:endParaRPr>
          </a:p>
          <a:p>
            <a:endParaRPr lang="en-US" sz="2400" b="1" i="1" dirty="0" smtClean="0">
              <a:latin typeface="Times New Roman" pitchFamily="18" charset="0"/>
              <a:ea typeface="Times New Roman"/>
              <a:cs typeface="Times New Roman" pitchFamily="18" charset="0"/>
            </a:endParaRPr>
          </a:p>
          <a:p>
            <a:endParaRPr lang="en-IN" sz="2400" b="1" i="1" dirty="0" smtClean="0">
              <a:latin typeface="Times New Roman" pitchFamily="18" charset="0"/>
              <a:ea typeface="Times New Roman"/>
              <a:cs typeface="Times New Roman" pitchFamily="18" charset="0"/>
            </a:endParaRPr>
          </a:p>
          <a:p>
            <a:endParaRPr lang="en-IN" sz="2400" b="1" i="1" dirty="0" smtClean="0">
              <a:latin typeface="Times New Roman" pitchFamily="18" charset="0"/>
              <a:cs typeface="Times New Roman" pitchFamily="18" charset="0"/>
            </a:endParaRPr>
          </a:p>
          <a:p>
            <a:endParaRPr lang="en-IN"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b="1" i="1" dirty="0" smtClean="0">
              <a:latin typeface="Times New Roman" pitchFamily="18" charset="0"/>
              <a:cs typeface="Times New Roman" pitchFamily="18" charset="0"/>
            </a:endParaRPr>
          </a:p>
          <a:p>
            <a:endParaRPr lang="en-IN" dirty="0"/>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REVIEW/RECAPITULATION</a:t>
            </a:r>
            <a:endParaRPr lang="en-IN" sz="3200" b="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None/>
            </a:pPr>
            <a:r>
              <a:rPr lang="en-US" dirty="0" smtClean="0"/>
              <a:t>1.</a:t>
            </a:r>
            <a:r>
              <a:rPr lang="en-US" sz="3200" b="1" i="1" dirty="0" smtClean="0">
                <a:solidFill>
                  <a:schemeClr val="accent1">
                    <a:lumMod val="75000"/>
                  </a:schemeClr>
                </a:solidFill>
                <a:latin typeface="Times New Roman" pitchFamily="18" charset="0"/>
                <a:cs typeface="Times New Roman" pitchFamily="18" charset="0"/>
              </a:rPr>
              <a:t>Trace in brief the trend of prices in India beginning with first five year plan.</a:t>
            </a:r>
            <a:endParaRPr lang="en-IN" sz="3200" b="1" i="1" dirty="0" smtClean="0">
              <a:solidFill>
                <a:schemeClr val="accent1">
                  <a:lumMod val="75000"/>
                </a:schemeClr>
              </a:solidFill>
              <a:latin typeface="Times New Roman" pitchFamily="18" charset="0"/>
              <a:cs typeface="Times New Roman" pitchFamily="18" charset="0"/>
            </a:endParaRPr>
          </a:p>
          <a:p>
            <a:pPr lvl="1">
              <a:buNone/>
            </a:pPr>
            <a:r>
              <a:rPr lang="en-US" sz="3200" b="1" i="1" dirty="0" smtClean="0">
                <a:solidFill>
                  <a:srgbClr val="FF0000"/>
                </a:solidFill>
                <a:latin typeface="Times New Roman" pitchFamily="18" charset="0"/>
                <a:cs typeface="Times New Roman" pitchFamily="18" charset="0"/>
              </a:rPr>
              <a:t>2.</a:t>
            </a:r>
            <a:r>
              <a:rPr lang="en-US" sz="3200" b="1" i="1" dirty="0" smtClean="0">
                <a:solidFill>
                  <a:schemeClr val="accent1">
                    <a:lumMod val="75000"/>
                  </a:schemeClr>
                </a:solidFill>
                <a:latin typeface="Times New Roman" pitchFamily="18" charset="0"/>
                <a:cs typeface="Times New Roman" pitchFamily="18" charset="0"/>
              </a:rPr>
              <a:t> </a:t>
            </a:r>
            <a:r>
              <a:rPr lang="en-US" sz="3200" b="1" i="1" dirty="0" smtClean="0">
                <a:solidFill>
                  <a:srgbClr val="FF0000"/>
                </a:solidFill>
                <a:latin typeface="Times New Roman" pitchFamily="18" charset="0"/>
                <a:cs typeface="Times New Roman" pitchFamily="18" charset="0"/>
              </a:rPr>
              <a:t>Describe about the general price index.</a:t>
            </a:r>
          </a:p>
          <a:p>
            <a:pPr lvl="1">
              <a:buNone/>
            </a:pPr>
            <a:endParaRPr lang="en-US" sz="1800" b="1" i="1" dirty="0" smtClean="0">
              <a:solidFill>
                <a:srgbClr val="FF0000"/>
              </a:solidFill>
              <a:latin typeface="Times New Roman" pitchFamily="18" charset="0"/>
              <a:cs typeface="Times New Roman" pitchFamily="18" charset="0"/>
            </a:endParaRPr>
          </a:p>
          <a:p>
            <a:pPr lvl="1">
              <a:buNone/>
            </a:pPr>
            <a:endParaRPr lang="en-US" sz="1800" b="1" i="1" dirty="0" smtClean="0">
              <a:solidFill>
                <a:srgbClr val="FF0000"/>
              </a:solidFill>
              <a:latin typeface="Times New Roman" pitchFamily="18" charset="0"/>
              <a:cs typeface="Times New Roman" pitchFamily="18" charset="0"/>
            </a:endParaRPr>
          </a:p>
          <a:p>
            <a:pPr lvl="1">
              <a:buNone/>
            </a:pPr>
            <a:endParaRPr lang="en-US" sz="2000" b="1" i="1" dirty="0" smtClean="0">
              <a:latin typeface="Times New Roman" pitchFamily="18" charset="0"/>
              <a:cs typeface="Times New Roman" pitchFamily="18" charset="0"/>
            </a:endParaRPr>
          </a:p>
          <a:p>
            <a:pPr lvl="1">
              <a:buNone/>
            </a:pPr>
            <a:endParaRPr lang="en-US" sz="2000" b="1" i="1" dirty="0" smtClean="0">
              <a:latin typeface="Times New Roman" pitchFamily="18" charset="0"/>
              <a:cs typeface="Times New Roman" pitchFamily="18" charset="0"/>
            </a:endParaRPr>
          </a:p>
          <a:p>
            <a:pPr lvl="1">
              <a:buNone/>
            </a:pPr>
            <a:endParaRPr lang="en-US" sz="2000" b="1" i="1" dirty="0" smtClean="0">
              <a:latin typeface="Times New Roman" pitchFamily="18" charset="0"/>
              <a:cs typeface="Times New Roman" pitchFamily="18" charset="0"/>
            </a:endParaRPr>
          </a:p>
          <a:p>
            <a:pPr lvl="1">
              <a:buNone/>
            </a:pPr>
            <a:endParaRPr lang="en-US" sz="2000" b="1" i="1" dirty="0" smtClean="0">
              <a:latin typeface="Times New Roman" pitchFamily="18" charset="0"/>
              <a:cs typeface="Times New Roman" pitchFamily="18" charset="0"/>
            </a:endParaRPr>
          </a:p>
          <a:p>
            <a:pPr lvl="1">
              <a:buNone/>
            </a:pPr>
            <a:r>
              <a:rPr lang="en-US" sz="2000" b="1" i="1" dirty="0" smtClean="0">
                <a:latin typeface="Times New Roman" pitchFamily="18" charset="0"/>
                <a:cs typeface="Times New Roman" pitchFamily="18" charset="0"/>
              </a:rPr>
              <a:t>Name of the Guide Teacher                         Name of the Student Teacher</a:t>
            </a:r>
            <a:endParaRPr lang="en-IN" sz="2000" b="1" i="1" dirty="0" smtClean="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IN" smtClean="0">
                <a:latin typeface="Times New Roman" pitchFamily="18" charset="0"/>
                <a:cs typeface="Times New Roman" pitchFamily="18" charset="0"/>
              </a:rPr>
              <a:t>ASSIGNMENT/FOLLOW UP ACTIVITIES:</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i="1" dirty="0" smtClean="0">
                <a:solidFill>
                  <a:schemeClr val="tx2"/>
                </a:solidFill>
                <a:latin typeface="Times New Roman" pitchFamily="18" charset="0"/>
                <a:cs typeface="Times New Roman" pitchFamily="18" charset="0"/>
              </a:rPr>
              <a:t>Knowledge about the needs, </a:t>
            </a:r>
          </a:p>
          <a:p>
            <a:pPr algn="just"/>
            <a:r>
              <a:rPr lang="en-US" i="1" dirty="0" smtClean="0">
                <a:solidFill>
                  <a:srgbClr val="C00000"/>
                </a:solidFill>
                <a:latin typeface="Times New Roman" pitchFamily="18" charset="0"/>
                <a:cs typeface="Times New Roman" pitchFamily="18" charset="0"/>
              </a:rPr>
              <a:t>Interests and abilities of the students, </a:t>
            </a:r>
          </a:p>
          <a:p>
            <a:pPr algn="just"/>
            <a:r>
              <a:rPr lang="en-US" i="1" dirty="0" smtClean="0">
                <a:solidFill>
                  <a:schemeClr val="tx2"/>
                </a:solidFill>
                <a:latin typeface="Times New Roman" pitchFamily="18" charset="0"/>
                <a:cs typeface="Times New Roman" pitchFamily="18" charset="0"/>
              </a:rPr>
              <a:t>The knowledge of psychology of learning,</a:t>
            </a:r>
          </a:p>
          <a:p>
            <a:pPr algn="just"/>
            <a:r>
              <a:rPr lang="en-US" i="1" dirty="0" smtClean="0">
                <a:solidFill>
                  <a:srgbClr val="C00000"/>
                </a:solidFill>
                <a:latin typeface="Times New Roman" pitchFamily="18" charset="0"/>
                <a:cs typeface="Times New Roman" pitchFamily="18" charset="0"/>
              </a:rPr>
              <a:t>Principles of teaching, </a:t>
            </a:r>
          </a:p>
          <a:p>
            <a:pPr algn="just"/>
            <a:r>
              <a:rPr lang="en-US" i="1" dirty="0" smtClean="0">
                <a:solidFill>
                  <a:schemeClr val="tx2"/>
                </a:solidFill>
                <a:latin typeface="Times New Roman" pitchFamily="18" charset="0"/>
                <a:cs typeface="Times New Roman" pitchFamily="18" charset="0"/>
              </a:rPr>
              <a:t>Previous knowledge of the students, and</a:t>
            </a:r>
          </a:p>
          <a:p>
            <a:pPr algn="just"/>
            <a:r>
              <a:rPr lang="en-US" i="1" dirty="0" smtClean="0">
                <a:solidFill>
                  <a:srgbClr val="C00000"/>
                </a:solidFill>
                <a:latin typeface="Times New Roman" pitchFamily="18" charset="0"/>
                <a:cs typeface="Times New Roman" pitchFamily="18" charset="0"/>
              </a:rPr>
              <a:t>Effective mastery of the subject matter </a:t>
            </a:r>
            <a:endParaRPr lang="en-IN" i="1" dirty="0" smtClean="0">
              <a:solidFill>
                <a:srgbClr val="C00000"/>
              </a:solidFill>
              <a:latin typeface="Times New Roman" pitchFamily="18" charset="0"/>
              <a:cs typeface="Times New Roman" pitchFamily="18" charset="0"/>
            </a:endParaRPr>
          </a:p>
          <a:p>
            <a:endParaRPr lang="en-IN" dirty="0"/>
          </a:p>
        </p:txBody>
      </p:sp>
      <p:sp>
        <p:nvSpPr>
          <p:cNvPr id="2" name="Title 1"/>
          <p:cNvSpPr>
            <a:spLocks noGrp="1"/>
          </p:cNvSpPr>
          <p:nvPr>
            <p:ph type="title"/>
          </p:nvPr>
        </p:nvSpPr>
        <p:spPr/>
        <p:txBody>
          <a:bodyPr>
            <a:normAutofit/>
          </a:bodyPr>
          <a:lstStyle/>
          <a:p>
            <a:r>
              <a:rPr lang="en-IN" dirty="0" smtClean="0">
                <a:latin typeface="Times New Roman" pitchFamily="18" charset="0"/>
                <a:cs typeface="Times New Roman" pitchFamily="18" charset="0"/>
              </a:rPr>
              <a:t>LESSON PLAN-</a:t>
            </a:r>
            <a:r>
              <a:rPr lang="en-IN" b="1" i="1" dirty="0" smtClean="0">
                <a:solidFill>
                  <a:schemeClr val="accent4">
                    <a:lumMod val="75000"/>
                  </a:schemeClr>
                </a:solidFill>
                <a:latin typeface="Times New Roman" pitchFamily="18" charset="0"/>
                <a:cs typeface="Times New Roman" pitchFamily="18" charset="0"/>
              </a:rPr>
              <a:t>Essential Factors</a:t>
            </a:r>
            <a:endParaRPr lang="en-IN" b="1" i="1" dirty="0">
              <a:solidFill>
                <a:schemeClr val="accent4">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67000"/>
            <a:ext cx="8229600" cy="3340291"/>
          </a:xfrm>
        </p:spPr>
        <p:txBody>
          <a:bodyPr/>
          <a:lstStyle/>
          <a:p>
            <a:endParaRPr lang="en-IN" dirty="0"/>
          </a:p>
        </p:txBody>
      </p:sp>
      <p:sp>
        <p:nvSpPr>
          <p:cNvPr id="3" name="Title 2"/>
          <p:cNvSpPr>
            <a:spLocks noGrp="1"/>
          </p:cNvSpPr>
          <p:nvPr>
            <p:ph type="title"/>
          </p:nvPr>
        </p:nvSpPr>
        <p:spPr/>
        <p:txBody>
          <a:bodyPr/>
          <a:lstStyle/>
          <a:p>
            <a:endParaRPr lang="en-IN"/>
          </a:p>
        </p:txBody>
      </p:sp>
      <p:pic>
        <p:nvPicPr>
          <p:cNvPr id="53250" name="Picture 2" descr=" Objectives should also follow the „S.M.A.R.T rule‟:&#10;• Specific&#10;• Measurable&#10;• Attainable&#10;• Result-oriented&#10;• Time bound&#10; "/>
          <p:cNvPicPr>
            <a:picLocks noChangeAspect="1" noChangeArrowheads="1"/>
          </p:cNvPicPr>
          <p:nvPr/>
        </p:nvPicPr>
        <p:blipFill>
          <a:blip r:embed="rId3"/>
          <a:srcRect/>
          <a:stretch>
            <a:fillRect/>
          </a:stretch>
        </p:blipFill>
        <p:spPr bwMode="auto">
          <a:xfrm>
            <a:off x="-609600" y="0"/>
            <a:ext cx="9982200" cy="84343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568891"/>
          </a:xfrm>
        </p:spPr>
        <p:txBody>
          <a:bodyPr>
            <a:normAutofit/>
          </a:bodyPr>
          <a:lstStyle/>
          <a:p>
            <a:pPr algn="just"/>
            <a:r>
              <a:rPr lang="en-US" b="1" i="1" dirty="0" smtClean="0">
                <a:solidFill>
                  <a:srgbClr val="C00000"/>
                </a:solidFill>
                <a:latin typeface="Times New Roman" pitchFamily="18" charset="0"/>
                <a:cs typeface="Times New Roman" pitchFamily="18" charset="0"/>
              </a:rPr>
              <a:t>Bossing defines</a:t>
            </a:r>
            <a:r>
              <a:rPr lang="en-US" b="1" i="1" dirty="0" smtClean="0">
                <a:solidFill>
                  <a:schemeClr val="tx2"/>
                </a:solidFill>
                <a:latin typeface="Times New Roman" pitchFamily="18" charset="0"/>
                <a:cs typeface="Times New Roman" pitchFamily="18" charset="0"/>
              </a:rPr>
              <a:t>, “A lesson plan is an organized statement of general and specific goals together with the specific means by which these goals are to be attained by the  learner  under  the  guidance of the teacher on a given day.”</a:t>
            </a:r>
            <a:endParaRPr lang="en-IN" b="1" i="1" dirty="0" smtClean="0">
              <a:solidFill>
                <a:schemeClr val="tx2"/>
              </a:solidFill>
              <a:latin typeface="Times New Roman" pitchFamily="18" charset="0"/>
              <a:cs typeface="Times New Roman" pitchFamily="18" charset="0"/>
            </a:endParaRPr>
          </a:p>
          <a:p>
            <a:endParaRPr lang="en-IN" dirty="0"/>
          </a:p>
        </p:txBody>
      </p:sp>
      <p:sp>
        <p:nvSpPr>
          <p:cNvPr id="2" name="Title 1"/>
          <p:cNvSpPr>
            <a:spLocks noGrp="1"/>
          </p:cNvSpPr>
          <p:nvPr>
            <p:ph type="title"/>
          </p:nvPr>
        </p:nvSpPr>
        <p:spPr/>
        <p:txBody>
          <a:bodyPr>
            <a:normAutofit/>
          </a:bodyPr>
          <a:lstStyle/>
          <a:p>
            <a:r>
              <a:rPr lang="en-IN" b="1" dirty="0" smtClean="0">
                <a:latin typeface="Times New Roman" pitchFamily="18" charset="0"/>
                <a:cs typeface="Times New Roman" pitchFamily="18" charset="0"/>
              </a:rPr>
              <a:t>DEFINITION</a:t>
            </a:r>
            <a:r>
              <a:rPr lang="en-IN" dirty="0" smtClean="0">
                <a:latin typeface="Times New Roman" pitchFamily="18" charset="0"/>
                <a:cs typeface="Times New Roman" pitchFamily="18" charset="0"/>
              </a:rPr>
              <a:t> OF LESSON PLAN</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numCol="1">
            <a:normAutofit/>
          </a:bodyPr>
          <a:lstStyle/>
          <a:p>
            <a:pPr lvl="1"/>
            <a:r>
              <a:rPr lang="en-US" sz="3600" b="1" i="1" dirty="0" smtClean="0">
                <a:solidFill>
                  <a:srgbClr val="C00000"/>
                </a:solidFill>
                <a:latin typeface="Times New Roman" pitchFamily="18" charset="0"/>
                <a:cs typeface="Times New Roman" pitchFamily="18" charset="0"/>
              </a:rPr>
              <a:t>Preparation or Introduction</a:t>
            </a:r>
            <a:endParaRPr lang="en-IN" sz="3600" b="1" i="1" dirty="0" smtClean="0">
              <a:solidFill>
                <a:srgbClr val="C00000"/>
              </a:solidFill>
              <a:latin typeface="Times New Roman" pitchFamily="18" charset="0"/>
              <a:cs typeface="Times New Roman" pitchFamily="18" charset="0"/>
            </a:endParaRPr>
          </a:p>
          <a:p>
            <a:pPr lvl="1"/>
            <a:r>
              <a:rPr lang="en-US" sz="3600" b="1" i="1" dirty="0" smtClean="0">
                <a:solidFill>
                  <a:schemeClr val="tx2"/>
                </a:solidFill>
                <a:latin typeface="Times New Roman" pitchFamily="18" charset="0"/>
                <a:cs typeface="Times New Roman" pitchFamily="18" charset="0"/>
              </a:rPr>
              <a:t>Presentation</a:t>
            </a:r>
            <a:endParaRPr lang="en-IN" sz="3600" b="1" i="1" dirty="0" smtClean="0">
              <a:solidFill>
                <a:schemeClr val="tx2"/>
              </a:solidFill>
              <a:latin typeface="Times New Roman" pitchFamily="18" charset="0"/>
              <a:cs typeface="Times New Roman" pitchFamily="18" charset="0"/>
            </a:endParaRPr>
          </a:p>
          <a:p>
            <a:pPr lvl="1"/>
            <a:r>
              <a:rPr lang="en-US" sz="3600" b="1" i="1" dirty="0" smtClean="0">
                <a:solidFill>
                  <a:srgbClr val="C00000"/>
                </a:solidFill>
                <a:latin typeface="Times New Roman" pitchFamily="18" charset="0"/>
                <a:cs typeface="Times New Roman" pitchFamily="18" charset="0"/>
              </a:rPr>
              <a:t>Comparison or Association</a:t>
            </a:r>
            <a:endParaRPr lang="en-IN" sz="3600" b="1" i="1" dirty="0" smtClean="0">
              <a:solidFill>
                <a:srgbClr val="C00000"/>
              </a:solidFill>
              <a:latin typeface="Times New Roman" pitchFamily="18" charset="0"/>
              <a:cs typeface="Times New Roman" pitchFamily="18" charset="0"/>
            </a:endParaRPr>
          </a:p>
          <a:p>
            <a:pPr lvl="1"/>
            <a:r>
              <a:rPr lang="en-US" sz="3600" b="1" i="1" dirty="0" smtClean="0">
                <a:solidFill>
                  <a:schemeClr val="tx2"/>
                </a:solidFill>
                <a:latin typeface="Times New Roman" pitchFamily="18" charset="0"/>
                <a:cs typeface="Times New Roman" pitchFamily="18" charset="0"/>
              </a:rPr>
              <a:t>Generalization</a:t>
            </a:r>
            <a:endParaRPr lang="en-IN" sz="3600" b="1" i="1" dirty="0" smtClean="0">
              <a:solidFill>
                <a:schemeClr val="tx2"/>
              </a:solidFill>
              <a:latin typeface="Times New Roman" pitchFamily="18" charset="0"/>
              <a:cs typeface="Times New Roman" pitchFamily="18" charset="0"/>
            </a:endParaRPr>
          </a:p>
          <a:p>
            <a:pPr lvl="1"/>
            <a:r>
              <a:rPr lang="en-US" sz="3600" b="1" i="1" dirty="0" smtClean="0">
                <a:solidFill>
                  <a:srgbClr val="C00000"/>
                </a:solidFill>
                <a:latin typeface="Times New Roman" pitchFamily="18" charset="0"/>
                <a:cs typeface="Times New Roman" pitchFamily="18" charset="0"/>
              </a:rPr>
              <a:t>Application and</a:t>
            </a:r>
            <a:endParaRPr lang="en-IN" sz="3600" b="1" i="1" dirty="0" smtClean="0">
              <a:solidFill>
                <a:srgbClr val="C00000"/>
              </a:solidFill>
              <a:latin typeface="Times New Roman" pitchFamily="18" charset="0"/>
              <a:cs typeface="Times New Roman" pitchFamily="18" charset="0"/>
            </a:endParaRPr>
          </a:p>
          <a:p>
            <a:pPr lvl="1"/>
            <a:r>
              <a:rPr lang="en-US" sz="3600" b="1" i="1" dirty="0" smtClean="0">
                <a:solidFill>
                  <a:schemeClr val="tx2"/>
                </a:solidFill>
                <a:latin typeface="Times New Roman" pitchFamily="18" charset="0"/>
                <a:cs typeface="Times New Roman" pitchFamily="18" charset="0"/>
              </a:rPr>
              <a:t>Recapitulation</a:t>
            </a:r>
            <a:endParaRPr lang="en-IN" sz="3600" b="1" i="1" dirty="0">
              <a:solidFill>
                <a:schemeClr val="tx2"/>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pPr algn="ctr"/>
            <a:r>
              <a:rPr lang="en-IN" b="1" dirty="0" smtClean="0">
                <a:latin typeface="Times New Roman" pitchFamily="18" charset="0"/>
                <a:cs typeface="Times New Roman" pitchFamily="18" charset="0"/>
              </a:rPr>
              <a:t>HERBARTIAN STEPS</a:t>
            </a:r>
            <a:r>
              <a:rPr lang="en-IN" dirty="0" smtClean="0">
                <a:latin typeface="Times New Roman" pitchFamily="18" charset="0"/>
                <a:cs typeface="Times New Roman" pitchFamily="18" charset="0"/>
              </a:rPr>
              <a:t> OF LESSON PLAN</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1"/>
            <a:r>
              <a:rPr lang="en-US" sz="2700" b="1" i="1" dirty="0" smtClean="0">
                <a:solidFill>
                  <a:schemeClr val="tx2"/>
                </a:solidFill>
                <a:latin typeface="Times New Roman" pitchFamily="18" charset="0"/>
                <a:cs typeface="Times New Roman" pitchFamily="18" charset="0"/>
              </a:rPr>
              <a:t>Testing the previous knowledge of the students</a:t>
            </a:r>
            <a:endParaRPr lang="en-IN" sz="2700" b="1" i="1" dirty="0" smtClean="0">
              <a:solidFill>
                <a:schemeClr val="tx2"/>
              </a:solidFill>
              <a:latin typeface="Times New Roman" pitchFamily="18" charset="0"/>
              <a:cs typeface="Times New Roman" pitchFamily="18" charset="0"/>
            </a:endParaRPr>
          </a:p>
          <a:p>
            <a:pPr lvl="1"/>
            <a:r>
              <a:rPr lang="en-US" sz="2700" b="1" i="1" dirty="0" smtClean="0">
                <a:solidFill>
                  <a:srgbClr val="C00000"/>
                </a:solidFill>
                <a:latin typeface="Times New Roman" pitchFamily="18" charset="0"/>
                <a:cs typeface="Times New Roman" pitchFamily="18" charset="0"/>
              </a:rPr>
              <a:t>Arousing curiosity by the novelty of experimentation or activity</a:t>
            </a:r>
            <a:endParaRPr lang="en-IN" sz="2700" b="1" i="1" dirty="0" smtClean="0">
              <a:solidFill>
                <a:srgbClr val="C00000"/>
              </a:solidFill>
              <a:latin typeface="Times New Roman" pitchFamily="18" charset="0"/>
              <a:cs typeface="Times New Roman" pitchFamily="18" charset="0"/>
            </a:endParaRPr>
          </a:p>
          <a:p>
            <a:pPr lvl="1"/>
            <a:r>
              <a:rPr lang="en-US" sz="2700" b="1" i="1" dirty="0" smtClean="0">
                <a:solidFill>
                  <a:schemeClr val="tx2"/>
                </a:solidFill>
                <a:latin typeface="Times New Roman" pitchFamily="18" charset="0"/>
                <a:cs typeface="Times New Roman" pitchFamily="18" charset="0"/>
              </a:rPr>
              <a:t>Use of charts, pictures and models</a:t>
            </a:r>
            <a:endParaRPr lang="en-IN" sz="2700" b="1" i="1" dirty="0" smtClean="0">
              <a:solidFill>
                <a:schemeClr val="tx2"/>
              </a:solidFill>
              <a:latin typeface="Times New Roman" pitchFamily="18" charset="0"/>
              <a:cs typeface="Times New Roman" pitchFamily="18" charset="0"/>
            </a:endParaRPr>
          </a:p>
          <a:p>
            <a:pPr lvl="1"/>
            <a:r>
              <a:rPr lang="en-US" sz="2700" b="1" i="1" dirty="0" smtClean="0">
                <a:solidFill>
                  <a:srgbClr val="C00000"/>
                </a:solidFill>
                <a:latin typeface="Times New Roman" pitchFamily="18" charset="0"/>
                <a:cs typeface="Times New Roman" pitchFamily="18" charset="0"/>
              </a:rPr>
              <a:t>Skillful discussion</a:t>
            </a:r>
          </a:p>
          <a:p>
            <a:pPr lvl="1"/>
            <a:endParaRPr lang="en-US" b="1" i="1" dirty="0" smtClean="0">
              <a:solidFill>
                <a:srgbClr val="C00000"/>
              </a:solidFill>
              <a:latin typeface="Times New Roman" pitchFamily="18" charset="0"/>
              <a:cs typeface="Times New Roman" pitchFamily="18" charset="0"/>
            </a:endParaRPr>
          </a:p>
          <a:p>
            <a:pPr>
              <a:buNone/>
            </a:pPr>
            <a:r>
              <a:rPr lang="en-US" sz="2800" b="1" i="1" dirty="0" smtClean="0">
                <a:latin typeface="Times New Roman" pitchFamily="18" charset="0"/>
                <a:cs typeface="Times New Roman" pitchFamily="18" charset="0"/>
              </a:rPr>
              <a:t>This is most important step because “well-begun” is</a:t>
            </a:r>
          </a:p>
          <a:p>
            <a:pPr>
              <a:buNone/>
            </a:pPr>
            <a:r>
              <a:rPr lang="en-US" sz="2800" b="1" i="1" dirty="0" smtClean="0">
                <a:latin typeface="Times New Roman" pitchFamily="18" charset="0"/>
                <a:cs typeface="Times New Roman" pitchFamily="18" charset="0"/>
              </a:rPr>
              <a:t>half done.”</a:t>
            </a:r>
            <a:endParaRPr lang="en-IN" sz="2800" b="1" i="1"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dirty="0" smtClean="0">
                <a:latin typeface="Times New Roman" pitchFamily="18" charset="0"/>
                <a:cs typeface="Times New Roman" pitchFamily="18" charset="0"/>
              </a:rPr>
              <a:t>STEP-1 </a:t>
            </a:r>
            <a:r>
              <a:rPr lang="en-IN" sz="3200" b="1" dirty="0" smtClean="0">
                <a:latin typeface="Times New Roman" pitchFamily="18" charset="0"/>
                <a:cs typeface="Times New Roman" pitchFamily="18" charset="0"/>
              </a:rPr>
              <a:t>Preparation or Introduction</a:t>
            </a:r>
            <a:endParaRPr lang="en-IN"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a:lstStyle/>
          <a:p>
            <a:pPr algn="just"/>
            <a:r>
              <a:rPr lang="en-US" b="1" i="1" dirty="0" smtClean="0">
                <a:solidFill>
                  <a:srgbClr val="C00000"/>
                </a:solidFill>
                <a:latin typeface="Times New Roman" pitchFamily="18" charset="0"/>
                <a:cs typeface="Times New Roman" pitchFamily="18" charset="0"/>
              </a:rPr>
              <a:t>The teacher presents the subject matter to the students. Students get new ideas and knowledge. </a:t>
            </a:r>
          </a:p>
          <a:p>
            <a:pPr algn="just"/>
            <a:r>
              <a:rPr lang="en-US" b="1" i="1" dirty="0" smtClean="0">
                <a:solidFill>
                  <a:schemeClr val="tx2"/>
                </a:solidFill>
                <a:latin typeface="Times New Roman" pitchFamily="18" charset="0"/>
                <a:cs typeface="Times New Roman" pitchFamily="18" charset="0"/>
              </a:rPr>
              <a:t>The students passively listen and learn the ideas told  by the teacher. </a:t>
            </a:r>
          </a:p>
          <a:p>
            <a:pPr algn="just"/>
            <a:r>
              <a:rPr lang="en-US" b="1" i="1" dirty="0" smtClean="0">
                <a:solidFill>
                  <a:srgbClr val="C00000"/>
                </a:solidFill>
                <a:latin typeface="Times New Roman" pitchFamily="18" charset="0"/>
                <a:cs typeface="Times New Roman" pitchFamily="18" charset="0"/>
              </a:rPr>
              <a:t>The teacher may demonstrate any experiment, use any teaching aid or do any activity/activities.</a:t>
            </a:r>
            <a:endParaRPr lang="en-IN" b="1" i="1" dirty="0" smtClean="0">
              <a:solidFill>
                <a:srgbClr val="C00000"/>
              </a:solidFill>
              <a:latin typeface="Times New Roman" pitchFamily="18" charset="0"/>
              <a:cs typeface="Times New Roman" pitchFamily="18" charset="0"/>
            </a:endParaRPr>
          </a:p>
          <a:p>
            <a:pPr algn="just"/>
            <a:endParaRPr lang="en-IN" b="1" i="1" dirty="0">
              <a:solidFill>
                <a:srgbClr val="C0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Step-2 Presentation</a:t>
            </a:r>
            <a:endParaRPr lang="en-IN"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1797</TotalTime>
  <Words>1660</Words>
  <Application>Microsoft Office PowerPoint</Application>
  <PresentationFormat>On-screen Show (4:3)</PresentationFormat>
  <Paragraphs>351</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Concourse</vt:lpstr>
      <vt:lpstr>STRUCTURE OF A FOUR FOLD LESSON PLAN</vt:lpstr>
      <vt:lpstr>OBJECTIVES</vt:lpstr>
      <vt:lpstr>INTRODUCTION</vt:lpstr>
      <vt:lpstr>LESSON PLAN-Essential Factors</vt:lpstr>
      <vt:lpstr>Slide 5</vt:lpstr>
      <vt:lpstr>DEFINITION OF LESSON PLAN</vt:lpstr>
      <vt:lpstr>HERBARTIAN STEPS OF LESSON PLAN</vt:lpstr>
      <vt:lpstr>STEP-1 Preparation or Introduction</vt:lpstr>
      <vt:lpstr>Step-2 Presentation</vt:lpstr>
      <vt:lpstr>Step-3 Comparison or Association</vt:lpstr>
      <vt:lpstr>Step-4 Generalization</vt:lpstr>
      <vt:lpstr>Step-5 Application</vt:lpstr>
      <vt:lpstr>Step-6 Recapitulation</vt:lpstr>
      <vt:lpstr>ADVANTAGES OF LESSON PLANNING</vt:lpstr>
      <vt:lpstr>ADVANTAGES OF LESSON PLANNING</vt:lpstr>
      <vt:lpstr>CRITERIA OF A GOOD LESSON PLAN</vt:lpstr>
      <vt:lpstr>STRUCTURE OF A FOUR FOLD LESSON PLAN</vt:lpstr>
      <vt:lpstr>MODEL LESSON PLAN IN ECONOMICS</vt:lpstr>
      <vt:lpstr>INSTRUCTIONAL OBJECTIVES</vt:lpstr>
      <vt:lpstr>INSTRUCTIONAL OBJECTIVES</vt:lpstr>
      <vt:lpstr>INSTRUCTIONAL OBJECTIVES</vt:lpstr>
      <vt:lpstr>Teaching Aids:</vt:lpstr>
      <vt:lpstr>Previous Knowledge of the Students: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MODEL LESSON PLAN IN ECONOMICS</vt:lpstr>
      <vt:lpstr>REVIEW/RECAPITULATION</vt:lpstr>
      <vt:lpstr>ASSIGNMENT/FOLLOW UP ACTIVITIES: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PEDAGOGY OF HISTORY</dc:title>
  <dc:creator>Ashita Pravallika</dc:creator>
  <cp:lastModifiedBy>ashita</cp:lastModifiedBy>
  <cp:revision>379</cp:revision>
  <dcterms:created xsi:type="dcterms:W3CDTF">2006-08-16T00:00:00Z</dcterms:created>
  <dcterms:modified xsi:type="dcterms:W3CDTF">2020-07-31T10:10:05Z</dcterms:modified>
</cp:coreProperties>
</file>